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8" roundtripDataSignature="AMtx7mg/tS3XiXfNfEzB7kP9Myet1wYe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7DD27A-0781-4148-B6A9-574D733EA268}">
  <a:tblStyle styleId="{0C7DD27A-0781-4148-B6A9-574D733EA26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4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54"/>
          <p:cNvSpPr txBox="1"/>
          <p:nvPr>
            <p:ph idx="1" type="subTitle"/>
          </p:nvPr>
        </p:nvSpPr>
        <p:spPr>
          <a:xfrm>
            <a:off x="1132275" y="2514468"/>
            <a:ext cx="685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54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56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6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7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7"/>
          <p:cNvSpPr txBox="1"/>
          <p:nvPr>
            <p:ph idx="1" type="body"/>
          </p:nvPr>
        </p:nvSpPr>
        <p:spPr>
          <a:xfrm>
            <a:off x="628650" y="775820"/>
            <a:ext cx="3886200" cy="3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7"/>
          <p:cNvSpPr txBox="1"/>
          <p:nvPr>
            <p:ph idx="2" type="body"/>
          </p:nvPr>
        </p:nvSpPr>
        <p:spPr>
          <a:xfrm>
            <a:off x="4629150" y="772296"/>
            <a:ext cx="38862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57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 txBox="1"/>
          <p:nvPr>
            <p:ph type="title"/>
          </p:nvPr>
        </p:nvSpPr>
        <p:spPr>
          <a:xfrm>
            <a:off x="629850" y="273844"/>
            <a:ext cx="7886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" type="body"/>
          </p:nvPr>
        </p:nvSpPr>
        <p:spPr>
          <a:xfrm>
            <a:off x="629850" y="762094"/>
            <a:ext cx="38685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2" type="body"/>
          </p:nvPr>
        </p:nvSpPr>
        <p:spPr>
          <a:xfrm>
            <a:off x="4629150" y="762135"/>
            <a:ext cx="38874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5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8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9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59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0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3"/>
          <p:cNvSpPr txBox="1"/>
          <p:nvPr>
            <p:ph idx="1" type="body"/>
          </p:nvPr>
        </p:nvSpPr>
        <p:spPr>
          <a:xfrm>
            <a:off x="628650" y="775819"/>
            <a:ext cx="7886700" cy="3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3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53"/>
          <p:cNvSpPr/>
          <p:nvPr/>
        </p:nvSpPr>
        <p:spPr>
          <a:xfrm>
            <a:off x="0" y="0"/>
            <a:ext cx="102900" cy="5136300"/>
          </a:xfrm>
          <a:prstGeom prst="rect">
            <a:avLst/>
          </a:prstGeom>
          <a:gradFill>
            <a:gsLst>
              <a:gs pos="0">
                <a:srgbClr val="6CBFDC">
                  <a:alpha val="47451"/>
                </a:srgbClr>
              </a:gs>
              <a:gs pos="20000">
                <a:srgbClr val="459582">
                  <a:alpha val="47451"/>
                </a:srgbClr>
              </a:gs>
              <a:gs pos="42000">
                <a:srgbClr val="BAC851">
                  <a:alpha val="47451"/>
                </a:srgbClr>
              </a:gs>
              <a:gs pos="62000">
                <a:srgbClr val="A42E40">
                  <a:alpha val="47451"/>
                </a:srgbClr>
              </a:gs>
              <a:gs pos="85000">
                <a:srgbClr val="84C8D3">
                  <a:alpha val="47451"/>
                </a:srgbClr>
              </a:gs>
              <a:gs pos="100000">
                <a:srgbClr val="84C8D3">
                  <a:alpha val="47451"/>
                </a:srgbClr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  <a:effectLst>
            <a:outerShdw blurRad="40000" rotWithShape="0" dir="5400000" dist="23000">
              <a:srgbClr val="000000">
                <a:alpha val="32157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acobaugh/arpwatch-v6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n.wikipedia.org/wiki/ARPANET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atatracker.ietf.org/doc/html/rfc1886" TargetMode="External"/><Relationship Id="rId4" Type="http://schemas.openxmlformats.org/officeDocument/2006/relationships/hyperlink" Target="https://datatracker.ietf.org/doc/html/rfc2874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isc.org/kea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isc.org/download/#Stork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bind9.readthedocs.io/en/v9.18.14/chapter3.html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bcp38.info/index.php/Main_Page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alwaretech.com/2024/08/exploiting-CVE-2024-38063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ctrTitle"/>
          </p:nvPr>
        </p:nvSpPr>
        <p:spPr>
          <a:xfrm>
            <a:off x="831075" y="2971675"/>
            <a:ext cx="7614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IPv6 Security, DNS Records (AAAA), DNS Server Configurations,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300"/>
              <a:buNone/>
            </a:pPr>
            <a:r>
              <a:rPr lang="en" sz="2600">
                <a:highlight>
                  <a:schemeClr val="lt1"/>
                </a:highlight>
              </a:rPr>
              <a:t>IPv6 Security - ICMPv6 Filtering (LAN)</a:t>
            </a:r>
            <a:endParaRPr/>
          </a:p>
        </p:txBody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Allow: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1, &lt;All Codes&gt; - Destination Unreachable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2 - Packet Too Big (PMTUD)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3, Code 0 - Time Exceeded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4, Codes 1 &amp; 2 - Parameter Problem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chemeClr val="lt1"/>
                </a:highlight>
              </a:rPr>
              <a:t>Type 128 - Echo Request</a:t>
            </a:r>
            <a:endParaRPr sz="1000"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chemeClr val="lt1"/>
                </a:highlight>
              </a:rPr>
              <a:t>Type 129 - Echo Response</a:t>
            </a:r>
            <a:endParaRPr sz="1000"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130, 131, 132, 143 - Multicast Listener Discovery (link local source address)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133 and Type 134 - Router Solicitation and Router Advertisement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135 and Type 136 - Neighbor Solicitation and Neighbor Advertisement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141 and Type 142 - Inverse Neighbor Solicitation and Advertisement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Block: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Types 5-99, 100, 101, 102-126, 154-199, 200, 201, 202- 254</a:t>
            </a:r>
            <a:endParaRPr sz="1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Host Security - ip6tables Examples</a:t>
            </a:r>
            <a:endParaRPr/>
          </a:p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ip6tables is the IPv6 equivalent of iptables*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Command syntax is the same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Example: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 ip6tables -A INPUT -d fe80::/64 -p udp -m udp --dport 546 -m state --state NEW -j ACCEPT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i="1" lang="en"/>
              <a:t>*Disclaimer: Yes, IPTABLES is moving toward deprecated. Much like old servers, old habits linger. 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nftables Examples</a:t>
            </a:r>
            <a:endParaRPr/>
          </a:p>
        </p:txBody>
      </p:sp>
      <p:sp>
        <p:nvSpPr>
          <p:cNvPr id="120" name="Google Shape;12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NFTables Families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 - Used for IPv4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ip6 - Used for IPv6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inet - Support for IPv4 and IPv6. Best used for dual-stack servers/hosts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Example: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# This rule affects only IPv4 packets:</a:t>
            </a:r>
            <a:endParaRPr/>
          </a:p>
          <a:p>
            <a:pPr indent="-34671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ip saddr 1.1.1.1 counter accept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# This rule affects only IPv6 packets:</a:t>
            </a:r>
            <a:endParaRPr/>
          </a:p>
          <a:p>
            <a:pPr indent="-34671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ip6 daddr fe00::2 counter accept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# These rules affect both IPv4 and IPv6 packets:</a:t>
            </a:r>
            <a:endParaRPr/>
          </a:p>
          <a:p>
            <a:pPr indent="-34671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ct state established,related counter accept</a:t>
            </a:r>
            <a:endParaRPr/>
          </a:p>
          <a:p>
            <a:pPr indent="-34671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udp dport 53 accept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UFW Examples</a:t>
            </a:r>
            <a:endParaRPr/>
          </a:p>
        </p:txBody>
      </p:sp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Check if UFW has IPv6 enabled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cat /etc/default/ufw | grep IPV6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If “IPV6=no”, then UFW is only allowing V6 traffic on the loopback interface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Edit the file, change this to option to yes and then reload with “sudo ufw reload” or “sudo ufw disable-then-enable"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your first rules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UFW doesn’t require different syntax between IPv4 and IPv6 rules. It will automatically detect and add the respective rules to the correct chain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“ufw allow from fe80::/64”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etc.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Firewalld Examples</a:t>
            </a:r>
            <a:endParaRPr/>
          </a:p>
        </p:txBody>
      </p:sp>
      <p:sp>
        <p:nvSpPr>
          <p:cNvPr id="132" name="Google Shape;13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Firewalld zone config mostly relies on ports and services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Rich Rules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rule family="ipv4" source address="x.x.x.x/24" service name="tftp" log prefix="tftp" level="info" limit value="1/m" accept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rule family="ipv6" source address="2001:DB8::/32" service name="tftp" log prefix="tftp" level="info" limit value="1/m" accept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RA Guard Overview</a:t>
            </a:r>
            <a:endParaRPr/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messages are unsecured, how do we protect against misconfigured or rogue routers?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Guard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Similar to STP BPDU Guard, etc. 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Allows filtering based on the following: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Source MAC address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Source IPv6 address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Source IPv6 address prefix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Hop-count limit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Router preference priority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Managed configuration flag</a:t>
            </a:r>
            <a:endParaRPr/>
          </a:p>
          <a:p>
            <a:pPr indent="-224155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Other configuration flag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RA Guard Overview</a:t>
            </a:r>
            <a:endParaRPr/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messages are unsecured, how do we protect against misconfigured or rogue routers?</a:t>
            </a:r>
            <a:endParaRPr/>
          </a:p>
          <a:p>
            <a:pPr indent="-27622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Stateless vs Stateful mode</a:t>
            </a:r>
            <a:endParaRPr/>
          </a:p>
          <a:p>
            <a:pPr indent="-276225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Stateless mode</a:t>
            </a:r>
            <a:endParaRPr/>
          </a:p>
          <a:p>
            <a:pPr indent="-276225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With policy: Interfaces marked as “trusted” validate the RA message against the set policy and then forward if it matches</a:t>
            </a:r>
            <a:endParaRPr/>
          </a:p>
          <a:p>
            <a:pPr indent="-276225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Without policy: Interfaces marked as “trusted” forward RA packet without being validated against a policy</a:t>
            </a:r>
            <a:endParaRPr/>
          </a:p>
          <a:p>
            <a:pPr indent="-276225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With/without policy: Interfaces marked as “blocked” block all RA packets</a:t>
            </a:r>
            <a:endParaRPr/>
          </a:p>
          <a:p>
            <a:pPr indent="-276225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Stateful mode</a:t>
            </a:r>
            <a:endParaRPr/>
          </a:p>
          <a:p>
            <a:pPr indent="-276225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Allows dynamically transitioning ports based on RA packets received during the learning process</a:t>
            </a:r>
            <a:endParaRPr/>
          </a:p>
          <a:p>
            <a:pPr indent="-276225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Ports that receive RA messages that match the policy during the learning process transition to forwarding</a:t>
            </a:r>
            <a:endParaRPr/>
          </a:p>
          <a:p>
            <a:pPr indent="-276225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Ports that do no receive RA messages or receive RA messages that do not match the policy during the learning process transition to blocking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RA Guard States</a:t>
            </a:r>
            <a:endParaRPr/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532925" y="118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{0C7DD27A-0781-4148-B6A9-574D733EA268}</a:tableStyleId>
              </a:tblPr>
              <a:tblGrid>
                <a:gridCol w="1399075"/>
                <a:gridCol w="5563600"/>
                <a:gridCol w="1080475"/>
              </a:tblGrid>
              <a:tr h="33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Off</a:t>
                      </a:r>
                      <a:endParaRPr b="1"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operates as if RA guard is not available.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Untrusted</a:t>
                      </a:r>
                      <a:endParaRPr b="1"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forwards ingress RA messages if received RA messages are validated against the configured policy rules; otherwise, it drops the RA message. Untrusted state is the default state of an interface enabled for RA guard.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Blocked</a:t>
                      </a:r>
                      <a:endParaRPr b="1"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blocks ingress RA messages.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Forwarding</a:t>
                      </a:r>
                      <a:endParaRPr b="1"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forwards ingress RA messages if received RA messages are validated against the configured policy rules; otherwise, it drops the RA messages.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Stateful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Learning</a:t>
                      </a:r>
                      <a:endParaRPr b="1"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switch actively acquires information about the IPv6 routing device connected to the interface. The learning process takes place over a predefined period of time.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Stateful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Trusted</a:t>
                      </a:r>
                      <a:endParaRPr b="1"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forwards all RA messages directly, without validating them against the policy.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 u="none" cap="none" strike="noStrike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RA Guard States (Flow Chart)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750" y="1017725"/>
            <a:ext cx="5599252" cy="402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IPv6 Security - RA Guard Example (Juniper Stateless w/ Policy)</a:t>
            </a:r>
            <a:endParaRPr sz="2320"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a RA guard policy: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policy-options prefix-list accept-ra-address $address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policy-options prefix-list accept-ra-prefix $prefix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policy-options prefix-list accept-ra-mac $macAddress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Apply the policy: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policy accept-ra accept match-list match-criteria match-all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policy accept-ra accept match-list source-prefix-list accept-ra-prefix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RA Guard: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interface $interface policy $policy stateless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vlans $vlan policy $policy stateless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IPv6 Security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lang="en" sz="2320"/>
              <a:t>IPv6 Security - RA Guard Example (Juniper Stateless w/o Policy)</a:t>
            </a:r>
            <a:endParaRPr sz="232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Configure RA Guard: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set forwarding-options access-security router-advertisement-guard interface $interface mark-interface trusted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set forwarding-options access-security router-advertisement-guard interface $interface mark-interface block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IPv6 Security - RA Guard Example (Juniper Stateful)</a:t>
            </a:r>
            <a:endParaRPr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a RA Guard Policy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Example: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RA Guard 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interface $interface policy $policy stateful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vlans $vlan policy $policy stateful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Enable RA Guard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By default, RA guard is off. You have to request on a per interface/vlan basis.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Forward during learning: request access-security router-advertisement-guard-learn interface $interface  duration $seconds forward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Block during learning: request access-security router-advertisement-guard-learn interface $interface  duration $seconds block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Static forward: request access-security router-advertisement-guard-forward interface $interface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Static block: request access-security router-advertisement-guard-block interface $interface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RA Guard Example (Cisco)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55000" lnSpcReduction="10000"/>
          </a:bodyPr>
          <a:lstStyle/>
          <a:p>
            <a:pPr indent="-31242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Cisco RA Guard Device Roles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Host - Interface or VLAN where you connect a host. This where you apply the IPV6 RA Guard policy. The device-role host allows incoming RS packets, and blocks incoming RA or RR packets. RS packets that are received on another interface, are not redirected to the device-role host. Only RA and RR packets (that are allowed) are redirected to the device-role host.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Switch - The device-role switch behaves similar to the device-role host. For example, you can use it as a label for a trunk port.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Monitor - This device monitors network traffic. It behaves similar to the device-role host, except that RS packets are also sent to this interface. This helps capture traffic.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Router - Interface that connects to the router. This interface allows incoming RS, RA, or RR packets.</a:t>
            </a:r>
            <a:endParaRPr/>
          </a:p>
          <a:p>
            <a:pPr indent="-31242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 Example - Host Port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 t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ipv6 nd raguard policy host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device-role host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exit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interface $interface</a:t>
            </a:r>
            <a:endParaRPr/>
          </a:p>
          <a:p>
            <a:pPr indent="-31241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ipv6 nd raguard attach-policy host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Local Network Monitoring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NDPMon: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Deprecated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Arpwatch-V6: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https://github.com/acobaugh/arpwatch-v6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Addrwatch: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https://github.com/fln/addrwatch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Local Network Monitoring (2)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" sz="1882">
                <a:solidFill>
                  <a:srgbClr val="202122"/>
                </a:solidFill>
                <a:highlight>
                  <a:srgbClr val="FFFFFF"/>
                </a:highlight>
              </a:rPr>
              <a:t>Things To Look Out For:</a:t>
            </a:r>
            <a:endParaRPr sz="1882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router MAC: invalid MAC address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router IP address, invalid IP address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prefix: invalid IPv6 prefix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RA flags: invalid flags in the RA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RA params: wrong parameter in the RA (lifetimes, timers...)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router redirect: the router which emitted the redirect is not valid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Router flag in Neighbor Advertisement: a node not declared as a router announced itself as one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Duplicate Address Detection DOS: duplicate address detection denial of service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Changed ethernet address: a Global IPv6 address has a new MAC address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Unknown MAC Manufacturer: MAC vendor unknown, might be a forged one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New node on the wire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New IPv6 Global Address: new IPv6 Global address for a node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New IPv6 Link Local Address: new IPv6 Link Local address for a node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Etc.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IPv6 DNS - General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300"/>
              <a:t>“Just a sign post to a resource.”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Domain Name System ( DNS ) refresher</a:t>
            </a:r>
            <a:endParaRPr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History: 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Roots back in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ARPANET</a:t>
            </a:r>
            <a:r>
              <a:rPr lang="en"/>
              <a:t> era (1969 - 1990) where a text file maintained a lookup table of numerical addresses to computer hostnames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/etc/hosts and host files still exist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1983 first form of DNS as we know it today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1984 - Berkeley Internet Name Domain ( BIND ) 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1994 - Internet Systems Consortium ( ISC ) founded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Domain Name System ( DNS ) refresher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3333"/>
              <a:buNone/>
            </a:pPr>
            <a:r>
              <a:rPr lang="en"/>
              <a:t>Purpose:</a:t>
            </a:r>
            <a:endParaRPr/>
          </a:p>
          <a:p>
            <a:pPr indent="-297496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Phone book analogy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Name to number and number to name.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Database in the sky with resilient distributed Top Level Domain ( TLD 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3333"/>
              <a:buNone/>
            </a:pPr>
            <a:r>
              <a:t/>
            </a:r>
            <a:endParaRPr/>
          </a:p>
          <a:p>
            <a:pPr indent="-297496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Has adjusted organically as needs change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RFCs are very active in this space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DNS over HTTPs / ToR / TLS / and more…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DynDNS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LOC records / ssh public keys / and other “fun” distributed DB in the sky tricks.</a:t>
            </a:r>
            <a:endParaRPr/>
          </a:p>
          <a:p>
            <a:pPr indent="-29749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DNSSEC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3333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This section covers: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Public IPv6 DNS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BIND / Kea - perhaps with Stork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Idas for test labs ( pihole and such )</a:t>
            </a:r>
            <a:endParaRPr/>
          </a:p>
        </p:txBody>
      </p:sp>
      <p:sp>
        <p:nvSpPr>
          <p:cNvPr id="225" name="Google Shape;225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Unit Overview</a:t>
            </a:r>
            <a:endParaRPr/>
          </a:p>
        </p:txBody>
      </p:sp>
      <p:sp>
        <p:nvSpPr>
          <p:cNvPr id="66" name="Google Shape;6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Security Myths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Privacy Extensions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ICMPv6 Filtering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Host Security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RA Guard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Local Network Monitoring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DNS stewardship - DNS</a:t>
            </a: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400" y="1154750"/>
            <a:ext cx="2972470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75" y="1931398"/>
            <a:ext cx="4110425" cy="24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Public IPv6 DNS services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3063"/>
              <a:buNone/>
            </a:pPr>
            <a:r>
              <a:rPr lang="en"/>
              <a:t>Quick search for: “ </a:t>
            </a:r>
            <a:r>
              <a:rPr lang="en">
                <a:highlight>
                  <a:srgbClr val="C9DAF8"/>
                </a:highlight>
              </a:rPr>
              <a:t>public ipv6 DNS servers</a:t>
            </a:r>
            <a:r>
              <a:rPr lang="en"/>
              <a:t> “</a:t>
            </a:r>
            <a:endParaRPr/>
          </a:p>
          <a:p>
            <a:pPr indent="-247332" lvl="0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Google</a:t>
            </a:r>
            <a:endParaRPr/>
          </a:p>
          <a:p>
            <a:pPr indent="-247332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2001:4860:4860::8888</a:t>
            </a:r>
            <a:endParaRPr/>
          </a:p>
          <a:p>
            <a:pPr indent="-247332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2001:4860:4860::8844</a:t>
            </a:r>
            <a:endParaRPr/>
          </a:p>
          <a:p>
            <a:pPr indent="-247332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Quad 9</a:t>
            </a:r>
            <a:endParaRPr/>
          </a:p>
          <a:p>
            <a:pPr indent="-247332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2620:fe::fe</a:t>
            </a:r>
            <a:endParaRPr/>
          </a:p>
          <a:p>
            <a:pPr indent="-247332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2620:fe::9</a:t>
            </a:r>
            <a:endParaRPr/>
          </a:p>
          <a:p>
            <a:pPr indent="-247332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Cloudflare</a:t>
            </a:r>
            <a:endParaRPr/>
          </a:p>
          <a:p>
            <a:pPr indent="-247332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2606:4700:4700::1111</a:t>
            </a:r>
            <a:endParaRPr/>
          </a:p>
          <a:p>
            <a:pPr indent="-247332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2606:4700:4700::1001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306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3063"/>
              <a:buNone/>
            </a:pPr>
            <a:r>
              <a:rPr lang="en"/>
              <a:t>And many many more with various feature sets.</a:t>
            </a:r>
            <a:endParaRPr/>
          </a:p>
        </p:txBody>
      </p:sp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8"/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isc.org - Internet Systems Consortium as maintainers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BIND 9 - named: Berkeley Internet Name Domain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Released in early 1980s as part of a DARPA grant on Berkeley Software Distribution (BSD) 4.3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Currently BIND can store zones in flat files ( zone files ) or DB backed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Ability to interact with DHCP ( in house dynamic DNS 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BIND9 - (named.conf)</a:t>
            </a:r>
            <a:endParaRPr/>
          </a:p>
        </p:txBody>
      </p:sp>
      <p:sp>
        <p:nvSpPr>
          <p:cNvPr id="254" name="Google Shape;254;p34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/>
              <a:t>Have IPv6 listening on all ports ( or a select port! 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/>
              <a:t> 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options { 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	Listen-on-v6 port 53 { any; };</a:t>
            </a:r>
            <a:b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/>
              <a:t>Allow transfers ( XFR ) from the following example host: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FE2F3"/>
                </a:highlight>
                <a:latin typeface="Consolas"/>
                <a:ea typeface="Consolas"/>
                <a:cs typeface="Consolas"/>
                <a:sym typeface="Consolas"/>
              </a:rPr>
              <a:t>Transfer-source-v6 2001:db8::53/128;</a:t>
            </a:r>
            <a:endParaRPr>
              <a:highlight>
                <a:srgbClr val="CFE2F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/>
              <a:t>Convert </a:t>
            </a:r>
            <a:r>
              <a:rPr lang="en" u="sng">
                <a:solidFill>
                  <a:schemeClr val="hlink"/>
                </a:solidFill>
                <a:hlinkClick r:id="rId3"/>
              </a:rPr>
              <a:t>RFC-1886</a:t>
            </a:r>
            <a:r>
              <a:rPr lang="en"/>
              <a:t> automatically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RFC-2874</a:t>
            </a:r>
            <a:r>
              <a:rPr lang="en"/>
              <a:t> lookups: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allow-v6-synthesis;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BIND9 - named.conf - Dynamic DNS updates</a:t>
            </a:r>
            <a:endParaRPr/>
          </a:p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/>
              <a:t>Allow updates to zone awesome.example from the following example host: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zone “awesome.example” IN {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type master;</a:t>
            </a:r>
            <a:b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file “primary.fwd”;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allow-update{2001:db8::99/128};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BIND9 - named.conf - Dynamic DNS updates</a:t>
            </a:r>
            <a:endParaRPr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/>
              <a:t>Allow updates to zone awesome.example from the following example host: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zone “8.d.b.0.1.0.0.2-in-addr.arpa” in{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type master;</a:t>
            </a:r>
            <a:b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file “primary.rev”;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allow-update{2001:db8::99/128};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5268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BIND9 - named.conf - Dynamic DNS updates</a:t>
            </a:r>
            <a:endParaRPr/>
          </a:p>
        </p:txBody>
      </p:sp>
      <p:sp>
        <p:nvSpPr>
          <p:cNvPr id="272" name="Google Shape;272;p37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8627"/>
              <a:buNone/>
            </a:pPr>
            <a:r>
              <a:rPr lang="en"/>
              <a:t>DHCPv6 will now interact with BIND9 to provide hostname updates dynamically</a:t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Absolutely fantastic for HPC</a:t>
            </a:r>
            <a:endParaRPr/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cluster2-node33.awesome.example.com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cluster2-node34.awesome.example.com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cluster2-login4.awesome.example.com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Not so great when you have wi-fi clouds:</a:t>
            </a:r>
            <a:endParaRPr/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iphone.awesome.example.lan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iphone.awesome.example.lan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chromecast.awesome.example.lan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….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Reservations can help for edge cases</a:t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Is DNS really needed for the clients?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8"/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8627"/>
              <a:buNone/>
            </a:pPr>
            <a:r>
              <a:rPr lang="en"/>
              <a:t>isc.org - Internet Systems Consortium as maintainers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8627"/>
              <a:buNone/>
            </a:pPr>
            <a:r>
              <a:t/>
            </a:r>
            <a:endParaRPr/>
          </a:p>
          <a:p>
            <a:pPr indent="-240664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ISC DHCP - End of Life </a:t>
            </a:r>
            <a:endParaRPr/>
          </a:p>
          <a:p>
            <a:pPr indent="-240665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Still included in a vast array of products</a:t>
            </a:r>
            <a:endParaRPr/>
          </a:p>
          <a:p>
            <a:pPr indent="-240665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Plan upgrade roadmap now…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8627"/>
              <a:buNone/>
            </a:pPr>
            <a:r>
              <a:t/>
            </a:r>
            <a:endParaRPr/>
          </a:p>
          <a:p>
            <a:pPr indent="-240664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331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Kea DHCP</a:t>
            </a:r>
            <a:endParaRPr/>
          </a:p>
          <a:p>
            <a:pPr indent="-240665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IPv6 / IPv4 native</a:t>
            </a:r>
            <a:endParaRPr/>
          </a:p>
          <a:p>
            <a:pPr indent="-240665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Modular with excellent API hooks ( some require support license )</a:t>
            </a:r>
            <a:endParaRPr/>
          </a:p>
          <a:p>
            <a:pPr indent="-240665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Hooks enable Stork passive or active web UI.</a:t>
            </a:r>
            <a:endParaRPr/>
          </a:p>
          <a:p>
            <a:pPr indent="-240665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8331"/>
              <a:buChar char="•"/>
            </a:pPr>
            <a:r>
              <a:rPr lang="en"/>
              <a:t>Excellent “import” tools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8627"/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8"/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287" name="Google Shape;287;p39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isc.org - Internet Systems Consortium as maintainers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Stork</a:t>
            </a:r>
            <a:r>
              <a:rPr lang="en"/>
              <a:t> - Graphical dashboard for monitoring and interactions with BIND and DHCP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One stop shop for monitoring and reservations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Can ‘point and click’ all your DHCP / BIND needs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8"/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295" name="Google Shape;295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75" y="1029900"/>
            <a:ext cx="8480225" cy="31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- 3 Myths</a:t>
            </a:r>
            <a:endParaRPr/>
          </a:p>
        </p:txBody>
      </p:sp>
      <p:sp>
        <p:nvSpPr>
          <p:cNvPr id="72" name="Google Shape;7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#1: </a:t>
            </a:r>
            <a:r>
              <a:rPr b="1" lang="en"/>
              <a:t>I haven’t enabled IPv6 on my network, I don’t need to secure it.</a:t>
            </a:r>
            <a:endParaRPr b="1"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#2: </a:t>
            </a:r>
            <a:r>
              <a:rPr b="1" lang="en"/>
              <a:t>IPv6 isn’t vulnerable to port scans due to how large the IP space is.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#3: </a:t>
            </a:r>
            <a:r>
              <a:rPr b="1" lang="en"/>
              <a:t>IPv6 is too new to have vulnerabilities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Test setups</a:t>
            </a:r>
            <a:endParaRPr/>
          </a:p>
        </p:txBody>
      </p:sp>
      <p:sp>
        <p:nvSpPr>
          <p:cNvPr id="302" name="Google Shape;302;p41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Take advantage of documentation space to play!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2001:db8::/32 AND 3fff::/20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Just a few addresses…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Your documentation is pretty and “works!”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Safety nets and crash mats are ‘deployed’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also have a built in backup protocol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IPv4 as a ‘back door’ for lock outs.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is being measured?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is best possible outcome?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Have fun learning while at it!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Failures are an option and where learning comes in.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ctrTitle"/>
          </p:nvPr>
        </p:nvSpPr>
        <p:spPr>
          <a:xfrm>
            <a:off x="1143000" y="20223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IPv6 AAAA Records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DNS stewardship - DNS - AAAA records</a:t>
            </a:r>
            <a:endParaRPr/>
          </a:p>
        </p:txBody>
      </p:sp>
      <p:sp>
        <p:nvSpPr>
          <p:cNvPr id="313" name="Google Shape;31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Fundamentals showed us that IPv6 space is ‘not’ tiny in any way shape or form with its true 128-bit sizes.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Prevent fragmentations to be a good netizen!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Just like we wish to keep route-table sizes as small as possible ( try to advertise contiguous blocks or your entire allocation… keep it contiguous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Keep it easy, keep it elegant.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Likewise think of the zone files!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Automation ( CM, git-ops, DHCPv6+DDNS, etc…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IPAM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Careful planning now vs. later… Be kind to future you!</a:t>
            </a:r>
            <a:endParaRPr/>
          </a:p>
        </p:txBody>
      </p:sp>
      <p:pic>
        <p:nvPicPr>
          <p:cNvPr id="314" name="Google Shape;3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097" y="4510972"/>
            <a:ext cx="1788200" cy="16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DNS stewardship - DNS zone files</a:t>
            </a:r>
            <a:endParaRPr/>
          </a:p>
        </p:txBody>
      </p:sp>
      <p:sp>
        <p:nvSpPr>
          <p:cNvPr id="320" name="Google Shape;32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b="1" lang="en"/>
              <a:t>Loose Definition:</a:t>
            </a:r>
            <a:r>
              <a:rPr lang="en"/>
              <a:t>  </a:t>
            </a:r>
            <a:r>
              <a:rPr lang="en" u="sng">
                <a:solidFill>
                  <a:schemeClr val="hlink"/>
                </a:solidFill>
                <a:hlinkClick r:id="rId3"/>
              </a:rPr>
              <a:t>Zone files</a:t>
            </a:r>
            <a:r>
              <a:rPr lang="en"/>
              <a:t> are a file that help ISC’s bind9 to “lookup” DNS names to addresses ( forward ) or addresses to names ( reverse ).</a:t>
            </a:r>
            <a:endParaRPr/>
          </a:p>
          <a:p>
            <a:pPr indent="0" lvl="0" marL="0" marR="1143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0404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Think of the security implications TO and FROM your DNS infrastructure…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DNS stewardship - DNS zone files</a:t>
            </a:r>
            <a:endParaRPr/>
          </a:p>
        </p:txBody>
      </p:sp>
      <p:sp>
        <p:nvSpPr>
          <p:cNvPr id="326" name="Google Shape;32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29032"/>
              <a:buNone/>
            </a:pPr>
            <a:r>
              <a:rPr lang="en"/>
              <a:t>Our scope today is to explore IPv6 and bind, continue to apply optimal security to your DNS infrastructure such as not limited to: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Ingress filtering with </a:t>
            </a:r>
            <a:r>
              <a:rPr lang="en" u="sng">
                <a:solidFill>
                  <a:schemeClr val="hlink"/>
                </a:solidFill>
                <a:hlinkClick r:id="rId3"/>
              </a:rPr>
              <a:t>BCP38</a:t>
            </a:r>
            <a:r>
              <a:rPr lang="en"/>
              <a:t> ( stop that spoof! ) 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DNSSEC ( keep it real ) 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Well known well tested ‘simple’ architectures ( simple starts ):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Authoritative and primary DNS servers hidden, on a patch cadence, logged, etc..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Recursive DNS servers ( locked caches ) exist as “results” of primaries, have logical and sane timeouts, live in an anycast pool, patched and logged, etc…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ACLs! ( in BIND and on the network ) 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Who can transfer and lookup? </a:t>
            </a:r>
            <a:endParaRPr/>
          </a:p>
          <a:p>
            <a:pPr indent="-283210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Has that hypothesis been tested.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DNS records</a:t>
            </a:r>
            <a:endParaRPr/>
          </a:p>
        </p:txBody>
      </p:sp>
      <p:sp>
        <p:nvSpPr>
          <p:cNvPr id="332" name="Google Shape;33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Also known as quad-”A” records or AAAA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Similar to IPv4 (just A records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Can be in the same ‘zone’ files ( not advised but, doable. 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Forward and Reverse record client checks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dig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nslookup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 quick `host` refresher</a:t>
            </a:r>
            <a:endParaRPr/>
          </a:p>
        </p:txBody>
      </p:sp>
      <p:sp>
        <p:nvSpPr>
          <p:cNvPr id="338" name="Google Shape;33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Forward and reverse with dig asking for quad-a: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/>
              <a:t>Forward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 es.net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/>
              <a:t>Reverse ( note no reverse PTR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 2604:a880:800:c1::105:b001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/>
              <a:t>Specific DNS server use server at the end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 es.net </a:t>
            </a:r>
            <a:r>
              <a:rPr lang="en"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2602:43:61f:ad00::53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second verse same as the first with DNS </a:t>
            </a:r>
            <a:endParaRPr/>
          </a:p>
        </p:txBody>
      </p:sp>
      <p:sp>
        <p:nvSpPr>
          <p:cNvPr id="344" name="Google Shape;34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Configurations are </a:t>
            </a:r>
            <a:r>
              <a:rPr lang="en" strike="sngStrike"/>
              <a:t>similar</a:t>
            </a:r>
            <a:r>
              <a:rPr lang="en"/>
              <a:t> identical…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Glue records </a:t>
            </a:r>
            <a:r>
              <a:rPr lang="en"/>
              <a:t>act and behave the same as in IPv4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Often used with </a:t>
            </a:r>
            <a:endParaRPr/>
          </a:p>
          <a:p>
            <a:pPr indent="-369569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load balancers</a:t>
            </a:r>
            <a:endParaRPr/>
          </a:p>
          <a:p>
            <a:pPr indent="-369569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storage clusters</a:t>
            </a:r>
            <a:endParaRPr/>
          </a:p>
          <a:p>
            <a:pPr indent="-369569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Directory Services enclaves ( AD / LDAP / Etc… ) 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Delegate a subdomain with ease</a:t>
            </a:r>
            <a:endParaRPr/>
          </a:p>
          <a:p>
            <a:pPr indent="-369569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*.lb.example.com handed off to by your ns1 and ns2 in *.example.com</a:t>
            </a:r>
            <a:endParaRPr/>
          </a:p>
          <a:p>
            <a:pPr indent="-369569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CNAME</a:t>
            </a:r>
            <a:r>
              <a:rPr lang="en"/>
              <a:t> and </a:t>
            </a:r>
            <a:r>
              <a:rPr b="1" lang="en"/>
              <a:t>Aliases</a:t>
            </a:r>
            <a:r>
              <a:rPr lang="en"/>
              <a:t> will do the right thing just as in IPv4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dig</a:t>
            </a:r>
            <a:r>
              <a:rPr lang="en"/>
              <a:t> with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+trace +additional</a:t>
            </a:r>
            <a:r>
              <a:rPr lang="en"/>
              <a:t> and look at </a:t>
            </a:r>
            <a:r>
              <a:rPr b="1" lang="en"/>
              <a:t>SOA</a:t>
            </a:r>
            <a:r>
              <a:rPr lang="en"/>
              <a:t> records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IPv6 DNS stewardship - DNS zone files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50" name="Google Shape;35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Compatible and similar to IPv4 zones and management.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“Can” mix v4 and v6 into a single file ← &lt; insert words of caution &gt;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Try and keep things: Simple, elegant, and resilient…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localhost-forward basic example from documentation and ‘mixed’ v4 and v6 </a:t>
            </a:r>
            <a:endParaRPr/>
          </a:p>
          <a:p>
            <a:pPr indent="0" lvl="0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0404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$TTL 3h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localhost.  SOA      localhost.  nobody.localhost. 42  1d  12h  1w  3h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          NS       localhost.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          A        127.0.0.1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marR="1143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          AAAA     ::1</a:t>
            </a:r>
            <a:endParaRPr sz="2700"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type="title"/>
          </p:nvPr>
        </p:nvSpPr>
        <p:spPr>
          <a:xfrm>
            <a:off x="311700" y="1166050"/>
            <a:ext cx="8601300" cy="3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reverse IPV6 zone file for example.com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$TTL 2d    ; default TTL for zone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$ORIGIN 0.0.0.0.8.b.d.0.1.0.0.2.IP6.ARPA.</a:t>
            </a:r>
            <a:endParaRPr sz="1150">
              <a:highlight>
                <a:schemeClr val="accent6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Start of Authority RR defining the key characteristics of the zone (domain)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@         IN      SOA   ns1.example.com. hostmaster.example.com. (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2010121500 ; sn = serial number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12h        ; refresh = refresh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15m        ; retry = refresh retry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3w         ; expiry = expiry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2h         ; nx = nxdomain ttl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)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name server RRs for the domain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ns1.example.com.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the second name server is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external to this zone (domain).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ns2.example.net.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PTR RR maps a IPv6 address to a host name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1.0.0.0.0.0.0.0.0.0.0.0.0.0.0.0.0.0.0.0         IN      PTR     ns1.example.com.</a:t>
            </a:r>
            <a:endParaRPr sz="1150">
              <a:highlight>
                <a:schemeClr val="accent6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2.0.0.0.0.0.0.0.0.0.0.0.0.0.0.0.0.0.0.0         IN      PTR     mail.example.com.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1150">
              <a:highlight>
                <a:schemeClr val="accen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F.F.0.0.0.0.0.0.0.0.0.0.0.0.0.0.0.0.0.0         IN      PTR     fred.example.com.</a:t>
            </a:r>
            <a:endParaRPr sz="3400"/>
          </a:p>
        </p:txBody>
      </p:sp>
      <p:sp>
        <p:nvSpPr>
          <p:cNvPr id="356" name="Google Shape;356;p50"/>
          <p:cNvSpPr txBox="1"/>
          <p:nvPr>
            <p:ph idx="1" type="body"/>
          </p:nvPr>
        </p:nvSpPr>
        <p:spPr>
          <a:xfrm>
            <a:off x="311700" y="617600"/>
            <a:ext cx="852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IPv6 DNS stewardship - DNS zone files REVERSE of a ‘tiny’ /120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 Security Myth - 1</a:t>
            </a:r>
            <a:endParaRPr/>
          </a:p>
        </p:txBody>
      </p:sp>
      <p:sp>
        <p:nvSpPr>
          <p:cNvPr id="78" name="Google Shape;78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#1: </a:t>
            </a:r>
            <a:r>
              <a:rPr b="1" lang="en"/>
              <a:t>I haven’t enabled IPv6 on my network, I don’t need to secure it.</a:t>
            </a:r>
            <a:endParaRPr b="1"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Hosts are already running IPv6 on your network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All modern OS’s have IPv6 enabled by default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Have they been secured?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Configuration for firewall rules and applications is typically separate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Ports running services will listen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/>
          <p:nvPr>
            <p:ph type="title"/>
          </p:nvPr>
        </p:nvSpPr>
        <p:spPr>
          <a:xfrm>
            <a:off x="311700" y="1253000"/>
            <a:ext cx="85206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forward IPV6 zone file for example.com 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$TTL 2d    ; default TTL for zone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$ORIGIN example.com.</a:t>
            </a:r>
            <a:endParaRPr sz="1150">
              <a:highlight>
                <a:schemeClr val="accent6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Start of Authority RR defining the key characteristics of the zone (domain)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@         IN      SOA   ns1.example.com. hostmaster.example.com. (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2010121500 ; sn = serial number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12h        ; refresh = refresh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15m        ; retry = refresh retry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3w         ; expiry = expiry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2h         ; nx = nxdomain ttl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)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name server RRs for the domain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ns1.example.com.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the second name server is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external to this zone (domain).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ns2.example.net.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PTR RR maps a IPv6 address to a host name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ns1          IN      AAAA     2001:db8::1</a:t>
            </a:r>
            <a:endParaRPr sz="1150">
              <a:highlight>
                <a:srgbClr val="FFFF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mail         IN      AAAA     2001:db8::2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1150">
              <a:highlight>
                <a:schemeClr val="accen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fred         IN      AAAA     2001:db8::ff</a:t>
            </a:r>
            <a:endParaRPr sz="3500"/>
          </a:p>
        </p:txBody>
      </p:sp>
      <p:sp>
        <p:nvSpPr>
          <p:cNvPr id="362" name="Google Shape;362;p51"/>
          <p:cNvSpPr txBox="1"/>
          <p:nvPr>
            <p:ph idx="1" type="body"/>
          </p:nvPr>
        </p:nvSpPr>
        <p:spPr>
          <a:xfrm>
            <a:off x="311700" y="617600"/>
            <a:ext cx="852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10599"/>
              <a:buNone/>
            </a:pPr>
            <a:r>
              <a:rPr lang="en" sz="2800">
                <a:solidFill>
                  <a:schemeClr val="dk1"/>
                </a:solidFill>
              </a:rPr>
              <a:t>IPv6 DNS stewardship - DNS zone files FORWARD of a ‘tiny’ /120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Discussion and Questions</a:t>
            </a:r>
            <a:endParaRPr/>
          </a:p>
        </p:txBody>
      </p:sp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 Security Myth - 2</a:t>
            </a:r>
            <a:endParaRPr/>
          </a:p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#2: </a:t>
            </a:r>
            <a:r>
              <a:rPr b="1" lang="en"/>
              <a:t>IPv6 isn’t vulnerable to port scans due to how large the IP space is.</a:t>
            </a:r>
            <a:endParaRPr b="1"/>
          </a:p>
          <a:p>
            <a:pPr indent="-3175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While running `nmap -v -sn 2620:2800::/64` takes forever, there are “best guess” ways to scan and find hosts that cuts down on scan times.</a:t>
            </a:r>
            <a:endParaRPr/>
          </a:p>
          <a:p>
            <a:pPr indent="-3175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Neighbor Discovery Protocol (NDP) can show all ‘friends’ near you based on how IPv6 works.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 Security Myth - 3</a:t>
            </a:r>
            <a:endParaRPr/>
          </a:p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#3: </a:t>
            </a:r>
            <a:r>
              <a:rPr b="1" lang="en"/>
              <a:t>IPv6 is too new to have vulnerabilities…</a:t>
            </a:r>
            <a:endParaRPr b="1"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has been around for 20+ years. Bugs and vulnerabilities exist and are something that needs to be watched/patched just like you have been for IPv4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 CVE-2024-38063 - </a:t>
            </a:r>
            <a:r>
              <a:rPr lang="en" u="sng">
                <a:solidFill>
                  <a:schemeClr val="hlink"/>
                </a:solidFill>
                <a:hlinkClick r:id="rId3"/>
              </a:rPr>
              <a:t>Remotely Exploiting The Kernel Via IPv6</a:t>
            </a:r>
            <a:r>
              <a:rPr lang="en"/>
              <a:t> a nice write up and code analysis.</a:t>
            </a:r>
            <a:endParaRPr/>
          </a:p>
          <a:p>
            <a:pPr indent="-254000" lvl="3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Recently found. This one goes back to Windows 10 and Windows Server 2008R2 - You patched, right?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IPv6 Security - Privacy Addresses</a:t>
            </a:r>
            <a:endParaRPr/>
          </a:p>
        </p:txBody>
      </p:sp>
      <p:sp>
        <p:nvSpPr>
          <p:cNvPr id="96" name="Google Shape;9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are privacy addresses?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For networks using SLAAC, having your device use the EUI-64 method means your device can be easily tracked from network to network.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Defined in RFC 4941. 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Most devices rotate IP’s every 24 hours.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Typically the old IP is kept for another 24 hours to receive responses to old connections, but no new connections are initiated.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Why do devices use privacy addresses?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For networks using SLAAC, having your device use the EUI-64 method means your device can be easily tracked from network to network.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Enable privacy extensions</a:t>
            </a:r>
            <a:endParaRPr/>
          </a:p>
          <a:p>
            <a:pPr indent="-34671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How do I configure this on my device?</a:t>
            </a:r>
            <a:endParaRPr/>
          </a:p>
          <a:p>
            <a:pPr indent="-34671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Enabled by default on most modern OS’s*</a:t>
            </a:r>
            <a:endParaRPr/>
          </a:p>
          <a:p>
            <a:pPr indent="-287655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i="1" lang="en" sz="1200"/>
              <a:t>*Disclaimer: Trust, but verify. We can’t keep track of all the different OS’s and devices in circulation. </a:t>
            </a:r>
            <a:endParaRPr i="1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300"/>
              <a:buNone/>
            </a:pPr>
            <a:r>
              <a:rPr lang="en" sz="2600">
                <a:highlight>
                  <a:srgbClr val="FFFFFF"/>
                </a:highlight>
              </a:rPr>
              <a:t>IPv6 Security - ICMPv6 Filtering (WAN)</a:t>
            </a:r>
            <a:endParaRPr/>
          </a:p>
        </p:txBody>
      </p:sp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Allow: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1, &lt;All Codes&gt; - Destination Unreachable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2 - Packet Too Big (PMTUD)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3, Code 0 - Time Exceeded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4, Codes 1 &amp; 2 - Parameter Problem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128 - Echo Request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129 - Echo Response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135 and Type 136 - Neighbor Solicitation and Neighbor Advertisement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Block: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Types 5-99, 100, 101, 102-126, 154-199, 200, 201, 202- 254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