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y="5143500" cx="9144000"/>
  <p:notesSz cx="6858000" cy="9144000"/>
  <p:embeddedFontLst>
    <p:embeddedFont>
      <p:font typeface="Roboto"/>
      <p:regular r:id="rId41"/>
      <p:bold r:id="rId42"/>
      <p:italic r:id="rId43"/>
      <p:boldItalic r:id="rId4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45" roundtripDataSignature="AMtx7mjEXnSG1L1YH16q3qlErf3jhtwD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D291CC1-F9DA-4985-BA18-9CF79F5B26BB}">
  <a:tblStyle styleId="{6D291CC1-F9DA-4985-BA18-9CF79F5B26B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font" Target="fonts/Roboto-bold.fntdata"/><Relationship Id="rId41" Type="http://schemas.openxmlformats.org/officeDocument/2006/relationships/font" Target="fonts/Roboto-regular.fntdata"/><Relationship Id="rId22" Type="http://schemas.openxmlformats.org/officeDocument/2006/relationships/slide" Target="slides/slide16.xml"/><Relationship Id="rId44" Type="http://schemas.openxmlformats.org/officeDocument/2006/relationships/font" Target="fonts/Roboto-boldItalic.fntdata"/><Relationship Id="rId21" Type="http://schemas.openxmlformats.org/officeDocument/2006/relationships/slide" Target="slides/slide15.xml"/><Relationship Id="rId43" Type="http://schemas.openxmlformats.org/officeDocument/2006/relationships/font" Target="fonts/Roboto-italic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45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1" name="Google Shape;21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7" name="Google Shape;21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5" name="Google Shape;255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1" name="Google Shape;261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6"/>
          <p:cNvSpPr txBox="1"/>
          <p:nvPr>
            <p:ph type="ctrTitle"/>
          </p:nvPr>
        </p:nvSpPr>
        <p:spPr>
          <a:xfrm>
            <a:off x="1132275" y="1342263"/>
            <a:ext cx="68580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b="1" sz="4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36"/>
          <p:cNvSpPr txBox="1"/>
          <p:nvPr>
            <p:ph idx="1" type="subTitle"/>
          </p:nvPr>
        </p:nvSpPr>
        <p:spPr>
          <a:xfrm>
            <a:off x="1132275" y="2514468"/>
            <a:ext cx="68580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5" name="Google Shape;15;p3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3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7" name="Google Shape;17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7143"/>
            <a:ext cx="3093245" cy="1546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76524" y="4161122"/>
            <a:ext cx="1620252" cy="47750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6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20" name="Google Shape;20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08596" y="4127147"/>
            <a:ext cx="1149353" cy="5454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  <a:defRPr/>
            </a:lvl2pPr>
            <a:lvl3pPr indent="-3810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24" name="Google Shape;24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8"/>
          <p:cNvSpPr txBox="1"/>
          <p:nvPr>
            <p:ph type="title"/>
          </p:nvPr>
        </p:nvSpPr>
        <p:spPr>
          <a:xfrm>
            <a:off x="628650" y="273844"/>
            <a:ext cx="78867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38"/>
          <p:cNvSpPr txBox="1"/>
          <p:nvPr>
            <p:ph idx="1" type="body"/>
          </p:nvPr>
        </p:nvSpPr>
        <p:spPr>
          <a:xfrm>
            <a:off x="601238" y="904294"/>
            <a:ext cx="7886700" cy="32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8" name="Google Shape;28;p3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3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" name="Google Shape;30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54479" y="4270712"/>
            <a:ext cx="1260873" cy="630435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38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9"/>
          <p:cNvSpPr txBox="1"/>
          <p:nvPr>
            <p:ph type="title"/>
          </p:nvPr>
        </p:nvSpPr>
        <p:spPr>
          <a:xfrm>
            <a:off x="628650" y="273844"/>
            <a:ext cx="7886700" cy="5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Google Shape;34;p39"/>
          <p:cNvSpPr txBox="1"/>
          <p:nvPr>
            <p:ph idx="1" type="body"/>
          </p:nvPr>
        </p:nvSpPr>
        <p:spPr>
          <a:xfrm>
            <a:off x="628650" y="775820"/>
            <a:ext cx="3886200" cy="38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5" name="Google Shape;35;p39"/>
          <p:cNvSpPr txBox="1"/>
          <p:nvPr>
            <p:ph idx="2" type="body"/>
          </p:nvPr>
        </p:nvSpPr>
        <p:spPr>
          <a:xfrm>
            <a:off x="4629150" y="772296"/>
            <a:ext cx="3886200" cy="3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3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7" name="Google Shape;37;p3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p39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9" name="Google Shape;39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54479" y="4270712"/>
            <a:ext cx="1260873" cy="630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0"/>
          <p:cNvSpPr txBox="1"/>
          <p:nvPr>
            <p:ph type="title"/>
          </p:nvPr>
        </p:nvSpPr>
        <p:spPr>
          <a:xfrm>
            <a:off x="629850" y="273844"/>
            <a:ext cx="7886700" cy="48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40"/>
          <p:cNvSpPr txBox="1"/>
          <p:nvPr>
            <p:ph idx="1" type="body"/>
          </p:nvPr>
        </p:nvSpPr>
        <p:spPr>
          <a:xfrm>
            <a:off x="629850" y="762094"/>
            <a:ext cx="3868500" cy="38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3" name="Google Shape;43;p40"/>
          <p:cNvSpPr txBox="1"/>
          <p:nvPr>
            <p:ph idx="2" type="body"/>
          </p:nvPr>
        </p:nvSpPr>
        <p:spPr>
          <a:xfrm>
            <a:off x="4629150" y="762135"/>
            <a:ext cx="3887400" cy="38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4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5" name="Google Shape;45;p4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p40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7" name="Google Shape;47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54479" y="4270712"/>
            <a:ext cx="1260873" cy="630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1"/>
          <p:cNvSpPr txBox="1"/>
          <p:nvPr>
            <p:ph type="title"/>
          </p:nvPr>
        </p:nvSpPr>
        <p:spPr>
          <a:xfrm>
            <a:off x="628650" y="273844"/>
            <a:ext cx="7886700" cy="5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0" name="Google Shape;50;p4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4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41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3" name="Google Shape;53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54479" y="4270712"/>
            <a:ext cx="1260873" cy="630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4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7" name="Google Shape;57;p42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8" name="Google Shape;58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54479" y="4270712"/>
            <a:ext cx="1260873" cy="630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5"/>
          <p:cNvSpPr txBox="1"/>
          <p:nvPr>
            <p:ph type="title"/>
          </p:nvPr>
        </p:nvSpPr>
        <p:spPr>
          <a:xfrm>
            <a:off x="628650" y="273844"/>
            <a:ext cx="7886700" cy="5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5"/>
          <p:cNvSpPr txBox="1"/>
          <p:nvPr>
            <p:ph idx="1" type="body"/>
          </p:nvPr>
        </p:nvSpPr>
        <p:spPr>
          <a:xfrm>
            <a:off x="628650" y="775819"/>
            <a:ext cx="7886700" cy="35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5"/>
          <p:cNvSpPr txBox="1"/>
          <p:nvPr>
            <p:ph idx="11" type="ftr"/>
          </p:nvPr>
        </p:nvSpPr>
        <p:spPr>
          <a:xfrm>
            <a:off x="2916982" y="4764225"/>
            <a:ext cx="32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35"/>
          <p:cNvSpPr/>
          <p:nvPr/>
        </p:nvSpPr>
        <p:spPr>
          <a:xfrm>
            <a:off x="0" y="0"/>
            <a:ext cx="102900" cy="5136300"/>
          </a:xfrm>
          <a:prstGeom prst="rect">
            <a:avLst/>
          </a:prstGeom>
          <a:gradFill>
            <a:gsLst>
              <a:gs pos="0">
                <a:srgbClr val="6CBFDC">
                  <a:alpha val="47843"/>
                </a:srgbClr>
              </a:gs>
              <a:gs pos="20000">
                <a:srgbClr val="459582">
                  <a:alpha val="47843"/>
                </a:srgbClr>
              </a:gs>
              <a:gs pos="42000">
                <a:srgbClr val="BAC851">
                  <a:alpha val="47843"/>
                </a:srgbClr>
              </a:gs>
              <a:gs pos="62000">
                <a:srgbClr val="A42E40">
                  <a:alpha val="47843"/>
                </a:srgbClr>
              </a:gs>
              <a:gs pos="85000">
                <a:srgbClr val="84C8D3">
                  <a:alpha val="47843"/>
                </a:srgbClr>
              </a:gs>
              <a:gs pos="100000">
                <a:srgbClr val="84C8D3">
                  <a:alpha val="47843"/>
                </a:srgbClr>
              </a:gs>
            </a:gsLst>
            <a:path path="circle">
              <a:fillToRect b="0%" l="100%" r="0%" t="100%"/>
            </a:path>
            <a:tileRect b="-100%" l="0%" r="-100%" t="0%"/>
          </a:gradFill>
          <a:ln>
            <a:noFill/>
          </a:ln>
          <a:effectLst>
            <a:outerShdw blurRad="40000" rotWithShape="0" dir="5400000" dist="23000">
              <a:srgbClr val="000000">
                <a:alpha val="3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manrs.org/netops/guide/" TargetMode="External"/><Relationship Id="rId4" Type="http://schemas.openxmlformats.org/officeDocument/2006/relationships/hyperlink" Target="https://www.globalcyberalliance.org/" TargetMode="External"/><Relationship Id="rId5" Type="http://schemas.openxmlformats.org/officeDocument/2006/relationships/hyperlink" Target="https://manrs.org/netops/" TargetMode="External"/><Relationship Id="rId6" Type="http://schemas.openxmlformats.org/officeDocument/2006/relationships/hyperlink" Target="https://manrs.org/ixps/" TargetMode="External"/><Relationship Id="rId7" Type="http://schemas.openxmlformats.org/officeDocument/2006/relationships/hyperlink" Target="https://manrs.org/cdn-cloud-providers/" TargetMode="External"/><Relationship Id="rId8" Type="http://schemas.openxmlformats.org/officeDocument/2006/relationships/hyperlink" Target="https://manrs.org/equipment-vendors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/>
          <p:nvPr>
            <p:ph type="ctrTitle"/>
          </p:nvPr>
        </p:nvSpPr>
        <p:spPr>
          <a:xfrm>
            <a:off x="1143000" y="2257188"/>
            <a:ext cx="68580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IPv6 - Routing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Dynamic Routing Protocols</a:t>
            </a:r>
            <a:endParaRPr/>
          </a:p>
        </p:txBody>
      </p:sp>
      <p:sp>
        <p:nvSpPr>
          <p:cNvPr id="117" name="Google Shape;11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Covered: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OSPFv3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IS-IS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BGP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Not Covered: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EIGRP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RIPng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OSPFv3 Overview</a:t>
            </a:r>
            <a:endParaRPr/>
          </a:p>
        </p:txBody>
      </p:sp>
      <p:sp>
        <p:nvSpPr>
          <p:cNvPr id="123" name="Google Shape;123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Fundamental OSPF mechanisms and algorithms unchanged 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Packet and LSA formats are different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Runs per-link (OSPFv3) rather than per-subnet (OSPFv2)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Multiple instances on a single link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Interfaces can have multiple IPv6 addresses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FF02::5 (all OSPF routers), FF02::6 (all OSPF DRs)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Neighbor Authentication done with IPsec (AH)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IPv4 RIDs, Area IDs, and LSA IDs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OSPFv2 vs OSPFv3 Similarities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29" name="Google Shape;129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62500" lnSpcReduction="20000"/>
          </a:bodyPr>
          <a:lstStyle/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Both are link-state Interior Gateway Protocol(IGP)routing protocols,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Same administrative distance of 110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Both use a 2-level hierarchy with Area 0.0.0.0 at the core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Area Border Routers(ABRs) and Autonomous System Boundary Routers (ASBRs) are the same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Shortest Path First (SPF) calculations within each area are the same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Metrics based on interface bandwidth are the same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Both have 5 common protocol packet types:</a:t>
            </a:r>
            <a:endParaRPr sz="1400"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Hello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Database description(DBD)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Link-state request (LSR)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Link-state update (LSU)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Link-state acknowledgment (LSA)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They use similar interface types:</a:t>
            </a:r>
            <a:endParaRPr sz="1400"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Broadcast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P2P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P2MP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NBMA</a:t>
            </a:r>
            <a:endParaRPr/>
          </a:p>
          <a:p>
            <a:pPr indent="-284162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Virtual-Links</a:t>
            </a:r>
            <a:endParaRPr sz="1400"/>
          </a:p>
          <a:p>
            <a:pPr indent="-284162" lvl="0" marL="45720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 sz="1400"/>
              <a:t>LSA flooding and aging timers are the same</a:t>
            </a:r>
            <a:endParaRPr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OSPFv2 vs OSPFv3 Differences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35" name="Google Shape;13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55000" lnSpcReduction="20000"/>
          </a:bodyPr>
          <a:lstStyle/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Different address families</a:t>
            </a:r>
            <a:endParaRPr/>
          </a:p>
          <a:p>
            <a:pPr indent="-31241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OSPFv2 - IPv4-only</a:t>
            </a:r>
            <a:endParaRPr/>
          </a:p>
          <a:p>
            <a:pPr indent="-31241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OSPFv3 - IPv6-only or IPv4/IPv6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introduces new LSA types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has different packet format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uses different flooding scope bits(U/S2/S1)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adjacencies are formed over link-local IPv6 communications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runs per-link rather than per-subnet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supports multiple instances on a single link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Interfaces can have multiple IPv6 addresses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uses the following multicast addresses </a:t>
            </a:r>
            <a:endParaRPr/>
          </a:p>
          <a:p>
            <a:pPr indent="-31241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FF02::5 (all OSPF routers)</a:t>
            </a:r>
            <a:endParaRPr/>
          </a:p>
          <a:p>
            <a:pPr indent="-31241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FF02::6(all OSPF DRs)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Neighbor Authentication done with IPsec (AH)</a:t>
            </a:r>
            <a:endParaRPr/>
          </a:p>
          <a:p>
            <a:pPr indent="-31242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OSPFv3 Router ID (RID) requires manual configuration (32 bit number)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OSPFv3 LSA’s</a:t>
            </a:r>
            <a:endParaRPr/>
          </a:p>
        </p:txBody>
      </p:sp>
      <p:graphicFrame>
        <p:nvGraphicFramePr>
          <p:cNvPr id="141" name="Google Shape;141;p14"/>
          <p:cNvGraphicFramePr/>
          <p:nvPr/>
        </p:nvGraphicFramePr>
        <p:xfrm>
          <a:off x="952500" y="1110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{6D291CC1-F9DA-4985-BA18-9CF79F5B26BB}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OSPFv3 LSA TYPE</a:t>
                      </a:r>
                      <a:endParaRPr b="1"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LSA NAME</a:t>
                      </a:r>
                      <a:endParaRPr b="1"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OSPFv2 LSA TYPE</a:t>
                      </a:r>
                      <a:endParaRPr b="1"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LSA NAME</a:t>
                      </a:r>
                      <a:endParaRPr b="1"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0x2001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Router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1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Router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0x2002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Network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2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Network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0x2003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Inter-Area Prefix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3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Summary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0x2004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Inter-Area Router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4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ASBR Summary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0x4005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AS-External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5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AS-External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0x2006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Multicast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6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Multicast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0x2007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Not-So-Stubby-Area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7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Not-So-Stubby-Area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0x0008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Link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0x2009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444444"/>
                          </a:solidFill>
                          <a:highlight>
                            <a:srgbClr val="FFFFFF"/>
                          </a:highlight>
                        </a:rPr>
                        <a:t>Intra-Area Prefix LSA</a:t>
                      </a:r>
                      <a:endParaRPr sz="1200" u="none" cap="none" strike="noStrike">
                        <a:solidFill>
                          <a:srgbClr val="444444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57150" marB="57150" marR="95250" marL="95250" anchor="ctr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EAEAE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OSPFv3 LSA Scope	</a:t>
            </a:r>
            <a:endParaRPr/>
          </a:p>
        </p:txBody>
      </p:sp>
      <p:sp>
        <p:nvSpPr>
          <p:cNvPr id="147" name="Google Shape;14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444444"/>
                </a:solidFill>
                <a:highlight>
                  <a:srgbClr val="FFFFFF"/>
                </a:highlight>
              </a:rPr>
              <a:t>0</a:t>
            </a:r>
            <a:r>
              <a:rPr lang="en" sz="1400">
                <a:solidFill>
                  <a:srgbClr val="444444"/>
                </a:solidFill>
                <a:highlight>
                  <a:srgbClr val="FFFFFF"/>
                </a:highlight>
              </a:rPr>
              <a:t> = LINK LOCAL ONLY</a:t>
            </a:r>
            <a:endParaRPr sz="140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444444"/>
                </a:solidFill>
                <a:highlight>
                  <a:srgbClr val="FFFFFF"/>
                </a:highlight>
              </a:rPr>
              <a:t>2</a:t>
            </a:r>
            <a:r>
              <a:rPr lang="en" sz="1400">
                <a:solidFill>
                  <a:srgbClr val="444444"/>
                </a:solidFill>
                <a:highlight>
                  <a:srgbClr val="FFFFFF"/>
                </a:highlight>
              </a:rPr>
              <a:t> = AREA ONLY</a:t>
            </a:r>
            <a:endParaRPr sz="140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b="1" lang="en" sz="1400">
                <a:solidFill>
                  <a:srgbClr val="444444"/>
                </a:solidFill>
                <a:highlight>
                  <a:srgbClr val="FFFFFF"/>
                </a:highlight>
              </a:rPr>
              <a:t>4</a:t>
            </a:r>
            <a:r>
              <a:rPr lang="en" sz="1400">
                <a:solidFill>
                  <a:srgbClr val="444444"/>
                </a:solidFill>
                <a:highlight>
                  <a:srgbClr val="FFFFFF"/>
                </a:highlight>
              </a:rPr>
              <a:t> = ENTIRE AUTONOMOUS SYSTEM</a:t>
            </a:r>
            <a:endParaRPr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2320"/>
              <a:t>IPv6 Routing - OSPFv3 Examples (Juniper)</a:t>
            </a:r>
            <a:endParaRPr sz="2320"/>
          </a:p>
        </p:txBody>
      </p:sp>
      <p:sp>
        <p:nvSpPr>
          <p:cNvPr id="153" name="Google Shape;15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ospfv3 area 0 interface $interface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ospfv3 area 0 interface $passiveInterface passive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ospfv3 area 0 interface $interface2 metric 10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Protocol/Area Config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 router ospf $instance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router-id $routerID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area 0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Interface Config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interface $interface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 address $v6Address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 ospf $instance area 0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 ospf network point-to-point</a:t>
            </a:r>
            <a:endParaRPr/>
          </a:p>
        </p:txBody>
      </p:sp>
      <p:sp>
        <p:nvSpPr>
          <p:cNvPr id="159" name="Google Shape;15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IPv6 Routing - OSPFv3 Examples (Cisco)</a:t>
            </a:r>
            <a:endParaRPr sz="242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OSPFv3 Useful Commands (Juniper)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ospf3 overview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ospf3 interface $interface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ospf3 neighbor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show ospf3 backup neighbor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ospf3 database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show ospf3 statistics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ospf3 route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OSPFv3 Useful Commands (Cisco)</a:t>
            </a: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show ipv6 protocols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show ipv6 ospf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show ipv6 ospf interface brief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ipv6 ospf interface $interface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ipv6 ospf neighbor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ipv6 ospf database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ipv6 route ospf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Show ipv6 interface $interface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Progress Bar:</a:t>
            </a:r>
            <a:endParaRPr/>
          </a:p>
        </p:txBody>
      </p:sp>
      <p:sp>
        <p:nvSpPr>
          <p:cNvPr id="69" name="Google Shape;69;p2"/>
          <p:cNvSpPr txBox="1"/>
          <p:nvPr>
            <p:ph idx="1" type="body"/>
          </p:nvPr>
        </p:nvSpPr>
        <p:spPr>
          <a:xfrm>
            <a:off x="2094425" y="1265075"/>
            <a:ext cx="5352900" cy="32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4:00p -  4:45p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Questions or Discussion topics?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IS-IS Overview</a:t>
            </a:r>
            <a:endParaRPr/>
          </a:p>
        </p:txBody>
      </p:sp>
      <p:sp>
        <p:nvSpPr>
          <p:cNvPr id="177" name="Google Shape;17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10000"/>
          </a:bodyPr>
          <a:lstStyle/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IS-IS is an extendable link-state intra-domain routing protocol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2-level hierarchical architecture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Level 1 router - Responsible for intra-area routing (within an area) 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Level 2 router - Responsible for inter-area routing (between areas) 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Level 1/2 router - Responsible for intra/inter area routing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IPv6 supported out of the box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Support for the following: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Single Topology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Multi-Topology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Multi-Instance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IPv6 Routing - IS-IS Examples (Juniper)</a:t>
            </a:r>
            <a:endParaRPr/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Juniper: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topologies ipv6-unicast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interface $p2pInterface point-to-point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interface $passiveInterface passive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level 2 wide-metrics-only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level 1 disable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set protocols isis reference-bandwidth 1000g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IS-IS Examples (Cisco)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router isis $topologyName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is-type level-2-only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net $isoAddress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log adjacency changes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address-family ipv4 neighbors $neighborIP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metric-style wide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redistribute connected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redistribute static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adjacency-check disable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!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address-family ipv6 neighbors $neighborIP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metric-style wide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single-topology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redistribute connected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redistribute static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adjacency-check disable</a:t>
            </a:r>
            <a:endParaRPr sz="850"/>
          </a:p>
          <a:p>
            <a:pPr indent="0" lvl="0" marL="0" rtl="0" algn="l">
              <a:lnSpc>
                <a:spcPct val="30000"/>
              </a:lnSpc>
              <a:spcBef>
                <a:spcPts val="8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850"/>
          </a:p>
        </p:txBody>
      </p:sp>
      <p:sp>
        <p:nvSpPr>
          <p:cNvPr id="190" name="Google Shape;190;p22"/>
          <p:cNvSpPr txBox="1"/>
          <p:nvPr/>
        </p:nvSpPr>
        <p:spPr>
          <a:xfrm>
            <a:off x="4572000" y="1017725"/>
            <a:ext cx="4130100" cy="25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850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interface $interface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circuit-type level-2-only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point-to-point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address-family ipv4 neighbors $neighborIP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metric 5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!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address-family ipv6 multicast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metric 5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0" i="0" lang="en" sz="8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!</a:t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0" i="0" sz="8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IS-IS Useful Commands (Juniper)</a:t>
            </a:r>
            <a:endParaRPr/>
          </a:p>
        </p:txBody>
      </p:sp>
      <p:sp>
        <p:nvSpPr>
          <p:cNvPr id="196" name="Google Shape;19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overview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interface 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interface $interface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adjacency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database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route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authentication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IS-IS Useful Commands (Cisco)</a:t>
            </a:r>
            <a:endParaRPr/>
          </a:p>
        </p:txBody>
      </p:sp>
      <p:sp>
        <p:nvSpPr>
          <p:cNvPr id="202" name="Google Shape;20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neighbors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database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rib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isis topology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BGP Overview</a:t>
            </a:r>
            <a:endParaRPr/>
          </a:p>
        </p:txBody>
      </p:sp>
      <p:sp>
        <p:nvSpPr>
          <p:cNvPr id="208" name="Google Shape;20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Multiprotocol Extensions for BGP-4 (RFC 4760)</a:t>
            </a:r>
            <a:endParaRPr/>
          </a:p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New optional and non-transitive attributes (NLRIs)</a:t>
            </a:r>
            <a:endParaRPr/>
          </a:p>
          <a:p>
            <a:pPr indent="-36956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MP_REACH_NLRI(attributecode:14)</a:t>
            </a:r>
            <a:endParaRPr/>
          </a:p>
          <a:p>
            <a:pPr indent="-36956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MP_UNREACH_NLRI (attribute code: 15)</a:t>
            </a:r>
            <a:endParaRPr/>
          </a:p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Address Family Identifier (AFI=2) for IPv6</a:t>
            </a:r>
            <a:endParaRPr/>
          </a:p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Still uses port 179/TCP</a:t>
            </a:r>
            <a:endParaRPr/>
          </a:p>
          <a:p>
            <a:pPr indent="-36956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Peerings over IPv4 and IPv6 supported.</a:t>
            </a:r>
            <a:endParaRPr/>
          </a:p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Link local addresses or global neighbors $neighborIP addresses can be used for next-hop</a:t>
            </a:r>
            <a:endParaRPr/>
          </a:p>
          <a:p>
            <a:pPr indent="-36957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32-bit router ID required if no IPv4 interfaces </a:t>
            </a:r>
            <a:endParaRPr/>
          </a:p>
          <a:p>
            <a:pPr indent="-369569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Used as tie-breaker - sent in OPEN messages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BGP Overview Continued</a:t>
            </a:r>
            <a:endParaRPr/>
          </a:p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Next hop reachability is very important in BGP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If the next hop is inaccessible, the routes learned via BGP will not be installed in the routing table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Link-local address as a next-hop is only set if the BGP peer is also on a link-local address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BGP Peering Examples (Juniper)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220" name="Google Shape;220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20000"/>
          </a:bodyPr>
          <a:lstStyle/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routing-options rib inet6.0 static route $prefix discard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type external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family inet6 neighbors $neighborIP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neighbor $neighborIP description "PEERING - ROUTER-LOC - DEVICE/PORT NUMBER"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neighbor $neighborIP import $GROUP-V6-IN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neighbor $neighborIP authentication-key $authKey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neighbor $neighborIP export $GROUP-V6-OUT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protocols bgp group $GROUP neighbor $neighborIP peer-as $peerAS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BGP Policy Examples (Juniper)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226" name="Google Shape;22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0000" lnSpcReduction="10000"/>
          </a:bodyPr>
          <a:lstStyle/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prefix-list $HOME-INSTITUTION-V6 $prefix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PEERING-LOC-V6-IN term ACCEPT then local-preference 100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PEERING-LOC-V6-IN term ACCEPT then community set $PEERING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PEERING-LOC-V6-IN term ACCEPT then accept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PEERING-LOC-V6-OUT term 1 from protocol static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PEERING-LOC-V6-OUT term 1 from prefix-list $HOME-INSTITUTION-V6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PEERING-LOC-V6-OUT term 1 then accept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policy-statement PEERING-LOC-V6-OUT term reject then reject</a:t>
            </a:r>
            <a:endParaRPr/>
          </a:p>
          <a:p>
            <a:pPr indent="-33528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set policy-options community $PEERING members $localAS:$peerAS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BGP Peering Examples (Cisco)</a:t>
            </a:r>
            <a:endParaRPr/>
          </a:p>
        </p:txBody>
      </p:sp>
      <p:sp>
        <p:nvSpPr>
          <p:cNvPr id="232" name="Google Shape;232;p29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router bgp $localAS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bgp router-id $routerID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address-family ipv4 neighbors $neighborIP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 bgp origin-as validation enable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!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address-family ipv6 neighbors $neighborIP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  bgp origin-as validation enable</a:t>
            </a:r>
            <a:endParaRPr/>
          </a:p>
        </p:txBody>
      </p:sp>
      <p:sp>
        <p:nvSpPr>
          <p:cNvPr id="233" name="Google Shape;233;p29"/>
          <p:cNvSpPr txBox="1"/>
          <p:nvPr/>
        </p:nvSpPr>
        <p:spPr>
          <a:xfrm>
            <a:off x="4572000" y="1017725"/>
            <a:ext cx="4122000" cy="3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neighbor-group $neighborGroup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remote-as $remoteAS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$sourceInterface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address-family ipv6 neighbors $neighborIP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bestpath origin-as allow invalid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route-policy $group-in in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route-policy ebgp-announce-v6 out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Unit Overview</a:t>
            </a:r>
            <a:endParaRPr/>
          </a:p>
        </p:txBody>
      </p:sp>
      <p:sp>
        <p:nvSpPr>
          <p:cNvPr id="75" name="Google Shape;7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23850" lvl="0" marL="457200" rtl="0" algn="l">
              <a:lnSpc>
                <a:spcPct val="130000"/>
              </a:lnSpc>
              <a:spcBef>
                <a:spcPts val="1100"/>
              </a:spcBef>
              <a:spcAft>
                <a:spcPts val="0"/>
              </a:spcAft>
              <a:buClr>
                <a:srgbClr val="1A2026"/>
              </a:buClr>
              <a:buSzPts val="1500"/>
              <a:buFont typeface="Roboto"/>
              <a:buChar char="•"/>
            </a:pPr>
            <a:r>
              <a:rPr lang="en" sz="1500">
                <a:solidFill>
                  <a:srgbClr val="1A2026"/>
                </a:solidFill>
                <a:latin typeface="Roboto"/>
                <a:ea typeface="Roboto"/>
                <a:cs typeface="Roboto"/>
                <a:sym typeface="Roboto"/>
              </a:rPr>
              <a:t>Navigate through routing protocols specific to IPv6.</a:t>
            </a:r>
            <a:endParaRPr sz="1500">
              <a:solidFill>
                <a:srgbClr val="1A202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130000"/>
              </a:lnSpc>
              <a:spcBef>
                <a:spcPts val="1100"/>
              </a:spcBef>
              <a:spcAft>
                <a:spcPts val="0"/>
              </a:spcAft>
              <a:buClr>
                <a:srgbClr val="1A2026"/>
              </a:buClr>
              <a:buSzPts val="1500"/>
              <a:buFont typeface="Roboto"/>
              <a:buChar char="•"/>
            </a:pPr>
            <a:r>
              <a:rPr lang="en" sz="1500">
                <a:solidFill>
                  <a:srgbClr val="1A2026"/>
                </a:solidFill>
                <a:latin typeface="Roboto"/>
                <a:ea typeface="Roboto"/>
                <a:cs typeface="Roboto"/>
                <a:sym typeface="Roboto"/>
              </a:rPr>
              <a:t>Learn effective strategies for handling IPv6 in both IGP and EGP scenarios.</a:t>
            </a:r>
            <a:endParaRPr sz="1500">
              <a:solidFill>
                <a:srgbClr val="1A202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30000"/>
              </a:lnSpc>
              <a:spcBef>
                <a:spcPts val="11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1200">
              <a:solidFill>
                <a:srgbClr val="1A202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30000"/>
              </a:lnSpc>
              <a:spcBef>
                <a:spcPts val="1100"/>
              </a:spcBef>
              <a:spcAft>
                <a:spcPts val="1100"/>
              </a:spcAft>
              <a:buSzPts val="2400"/>
              <a:buNone/>
            </a:pPr>
            <a:r>
              <a:t/>
            </a:r>
            <a:endParaRPr sz="1200">
              <a:solidFill>
                <a:srgbClr val="1A202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BGP Policy Examples (Cisco)</a:t>
            </a:r>
            <a:endParaRPr/>
          </a:p>
        </p:txBody>
      </p:sp>
      <p:sp>
        <p:nvSpPr>
          <p:cNvPr id="239" name="Google Shape;239;p30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route-policy $peering-in-v6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set local-preference 100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set community $peering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if destination in $homeInstitution-IPv6 then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  drop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endif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pass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End-policy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community-set from-commodity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17647"/>
              <a:buNone/>
            </a:pPr>
            <a:r>
              <a:rPr lang="en"/>
              <a:t>  $localAS:$peerAS</a:t>
            </a:r>
            <a:endParaRPr/>
          </a:p>
        </p:txBody>
      </p:sp>
      <p:sp>
        <p:nvSpPr>
          <p:cNvPr id="240" name="Google Shape;240;p30"/>
          <p:cNvSpPr txBox="1"/>
          <p:nvPr/>
        </p:nvSpPr>
        <p:spPr>
          <a:xfrm>
            <a:off x="4572000" y="1152475"/>
            <a:ext cx="4300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route-policy $peering-out-v6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if destination in $homeInstitution-IPv6 then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pass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else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drop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endif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b="0" i="0" lang="en" sz="12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end-policy</a:t>
            </a:r>
            <a:endParaRPr b="0" i="0" sz="125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BGP Useful Commands (Juniper) </a:t>
            </a:r>
            <a:endParaRPr/>
          </a:p>
        </p:txBody>
      </p:sp>
      <p:sp>
        <p:nvSpPr>
          <p:cNvPr id="246" name="Google Shape;246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summary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neighbor $neighborIP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group summary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group $group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route advertising-protocol bgp $neighborIP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receive-protocol bgp $neighborIP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en"/>
              <a:t>IPv6 Routing - BGP Useful Commands (Cisco)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252" name="Google Shape;252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summary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neighbors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neighbors $neighborIP received-routes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neighbors $neighborIP routes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neighbors $neighborIP advertised-routes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show bgp ipv6 neighbors $neighborIP paths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Gateway Redundancy (HSRP)</a:t>
            </a:r>
            <a:endParaRPr/>
          </a:p>
        </p:txBody>
      </p:sp>
      <p:sp>
        <p:nvSpPr>
          <p:cNvPr id="258" name="Google Shape;258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Behavior *mostly* similar to IPv4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RA’s sent from active router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Changes: Neighbor Advertisement, Router Advertisement, and ICMPv6 redirect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No need to configure GW on hosts manually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Uses virtual IP using link local address (FE80::)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Gateway Redundancy (VRRP)</a:t>
            </a:r>
            <a:endParaRPr/>
          </a:p>
        </p:txBody>
      </p:sp>
      <p:sp>
        <p:nvSpPr>
          <p:cNvPr id="264" name="Google Shape;264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Must use VRRPv3, no support for IPv6 in VRRPv2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VRRPv3 supports IPv4 and IPv6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Uses IPv6 multicast address FF02::12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Check release notes for support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Overview</a:t>
            </a:r>
            <a:endParaRPr/>
          </a:p>
        </p:txBody>
      </p:sp>
      <p:sp>
        <p:nvSpPr>
          <p:cNvPr id="81" name="Google Shape;8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Routing topologies are the *mostly* the same as IPv4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Protocols typically require an upgrade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Routing best practices are *mostly* the same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IPv6 Best Practices</a:t>
            </a:r>
            <a:endParaRPr/>
          </a:p>
        </p:txBody>
      </p:sp>
      <p:sp>
        <p:nvSpPr>
          <p:cNvPr id="87" name="Google Shape;8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20000"/>
          </a:bodyPr>
          <a:lstStyle/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Start with an address plan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/64 - Subnet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/56 - Per customer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/48 - Per site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Larger chunks on nibble boundaries (/32, /36, /40, /44, /48)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Consider the network in the future. Give yourself room.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Prefix announcements - Never smaller than a /48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P2P Prefixes:</a:t>
            </a:r>
            <a:endParaRPr/>
          </a:p>
          <a:p>
            <a:pPr indent="-358139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/64’s are okay to use</a:t>
            </a:r>
            <a:endParaRPr/>
          </a:p>
          <a:p>
            <a:pPr indent="-35814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Router Interfaces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Avoid using the leading zero, use ::1 instead</a:t>
            </a:r>
            <a:endParaRPr/>
          </a:p>
          <a:p>
            <a:pPr indent="-35814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Char char="•"/>
            </a:pPr>
            <a:r>
              <a:rPr lang="en"/>
              <a:t>Host/router support/behavior is inconsistent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MANRS - BGP</a:t>
            </a:r>
            <a:endParaRPr/>
          </a:p>
        </p:txBody>
      </p:sp>
      <p:sp>
        <p:nvSpPr>
          <p:cNvPr id="93" name="Google Shape;93;p6"/>
          <p:cNvSpPr txBox="1"/>
          <p:nvPr>
            <p:ph idx="1" type="body"/>
          </p:nvPr>
        </p:nvSpPr>
        <p:spPr>
          <a:xfrm>
            <a:off x="206050" y="11260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MANRS Implementation Guide for Network Operators</a:t>
            </a:r>
            <a:r>
              <a:rPr lang="en"/>
              <a:t> </a:t>
            </a:r>
            <a:br>
              <a:rPr lang="en"/>
            </a:br>
            <a:br>
              <a:rPr lang="en"/>
            </a:br>
            <a:r>
              <a:rPr b="1"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Mutually Agreed Norms for Routing Security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(MANRS) is a global initiative, supported by the </a:t>
            </a:r>
            <a:r>
              <a:rPr lang="en" sz="1500">
                <a:solidFill>
                  <a:srgbClr val="294E9F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Global Cyber Alliance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that provides crucial fixes to reduce the most common routing threats. MANRS offers specific actions via four programs for </a:t>
            </a:r>
            <a:r>
              <a:rPr lang="en" sz="1500">
                <a:solidFill>
                  <a:srgbClr val="294E9F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Network Operators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" sz="1500">
                <a:solidFill>
                  <a:srgbClr val="294E9F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Internet Exchange Points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" sz="1500">
                <a:solidFill>
                  <a:srgbClr val="294E9F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CDN and Cloud Providers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and </a:t>
            </a:r>
            <a:r>
              <a:rPr lang="en" sz="1500">
                <a:solidFill>
                  <a:srgbClr val="294E9F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Equipment Vendors</a:t>
            </a:r>
            <a:r>
              <a:rPr lang="en" sz="1500">
                <a:solidFill>
                  <a:srgbClr val="0C1C2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2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Subnet Planning</a:t>
            </a:r>
            <a:endParaRPr/>
          </a:p>
        </p:txBody>
      </p:sp>
      <p:sp>
        <p:nvSpPr>
          <p:cNvPr id="99" name="Google Shape;99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A Visual subnet diagram / animation here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Subnet Planning Examples</a:t>
            </a:r>
            <a:endParaRPr/>
          </a:p>
        </p:txBody>
      </p:sp>
      <p:sp>
        <p:nvSpPr>
          <p:cNvPr id="105" name="Google Shape;10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"/>
              <a:t>A Visual Showing campus map core → Edge and beyond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IPv6 Routing - Static Routes</a:t>
            </a:r>
            <a:endParaRPr/>
          </a:p>
        </p:txBody>
      </p:sp>
      <p:sp>
        <p:nvSpPr>
          <p:cNvPr id="111" name="Google Shape;111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Juniper: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IPv4: set routing-options static route $prefix next-hop $nextHop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IPv6: set routing-options rib inet6.0 static route $prefix next-hop $nextHop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Cisco: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IPv4: ip route $prefix $nextHop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IPv6: ipv6 route $prefix $nextHop</a:t>
            </a:r>
            <a:endParaRPr/>
          </a:p>
          <a:p>
            <a:pPr indent="-3810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If you haven’t already: insert “ipv6 unicast-routing” under global configuration to enable routing v6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