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6" roundtripDataSignature="AMtx7mgVTS2MyvjQ+4cK5zykq3bEhTLA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08f7afc4d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08f7afc4d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 txBox="1"/>
          <p:nvPr>
            <p:ph type="ctrTitle"/>
          </p:nvPr>
        </p:nvSpPr>
        <p:spPr>
          <a:xfrm>
            <a:off x="1132275" y="1342263"/>
            <a:ext cx="685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b="1"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32"/>
          <p:cNvSpPr txBox="1"/>
          <p:nvPr>
            <p:ph idx="1" type="subTitle"/>
          </p:nvPr>
        </p:nvSpPr>
        <p:spPr>
          <a:xfrm>
            <a:off x="1132275" y="2514468"/>
            <a:ext cx="6858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2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2pPr>
            <a:lvl3pPr indent="-381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title"/>
          </p:nvPr>
        </p:nvSpPr>
        <p:spPr>
          <a:xfrm>
            <a:off x="628650" y="273844"/>
            <a:ext cx="7886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" type="body"/>
          </p:nvPr>
        </p:nvSpPr>
        <p:spPr>
          <a:xfrm>
            <a:off x="601238" y="904294"/>
            <a:ext cx="78867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33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" type="body"/>
          </p:nvPr>
        </p:nvSpPr>
        <p:spPr>
          <a:xfrm>
            <a:off x="628650" y="775820"/>
            <a:ext cx="3886200" cy="3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2" type="body"/>
          </p:nvPr>
        </p:nvSpPr>
        <p:spPr>
          <a:xfrm>
            <a:off x="4629150" y="772296"/>
            <a:ext cx="38862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35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/>
          <p:nvPr>
            <p:ph type="title"/>
          </p:nvPr>
        </p:nvSpPr>
        <p:spPr>
          <a:xfrm>
            <a:off x="629850" y="273844"/>
            <a:ext cx="78867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" type="body"/>
          </p:nvPr>
        </p:nvSpPr>
        <p:spPr>
          <a:xfrm>
            <a:off x="629850" y="762094"/>
            <a:ext cx="3868500" cy="3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2" type="body"/>
          </p:nvPr>
        </p:nvSpPr>
        <p:spPr>
          <a:xfrm>
            <a:off x="4629150" y="762135"/>
            <a:ext cx="3887400" cy="38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36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37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38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628650" y="273844"/>
            <a:ext cx="78867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628650" y="775819"/>
            <a:ext cx="7886700" cy="3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1" type="ftr"/>
          </p:nvPr>
        </p:nvSpPr>
        <p:spPr>
          <a:xfrm>
            <a:off x="2916982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31"/>
          <p:cNvSpPr/>
          <p:nvPr/>
        </p:nvSpPr>
        <p:spPr>
          <a:xfrm>
            <a:off x="0" y="0"/>
            <a:ext cx="102900" cy="5136300"/>
          </a:xfrm>
          <a:prstGeom prst="rect">
            <a:avLst/>
          </a:prstGeom>
          <a:gradFill>
            <a:gsLst>
              <a:gs pos="0">
                <a:srgbClr val="6CBFDC">
                  <a:alpha val="47451"/>
                </a:srgbClr>
              </a:gs>
              <a:gs pos="20000">
                <a:srgbClr val="459582">
                  <a:alpha val="47451"/>
                </a:srgbClr>
              </a:gs>
              <a:gs pos="42000">
                <a:srgbClr val="BAC851">
                  <a:alpha val="47451"/>
                </a:srgbClr>
              </a:gs>
              <a:gs pos="62000">
                <a:srgbClr val="A42E40">
                  <a:alpha val="47451"/>
                </a:srgbClr>
              </a:gs>
              <a:gs pos="85000">
                <a:srgbClr val="84C8D3">
                  <a:alpha val="47451"/>
                </a:srgbClr>
              </a:gs>
              <a:gs pos="100000">
                <a:srgbClr val="84C8D3">
                  <a:alpha val="47451"/>
                </a:srgbClr>
              </a:gs>
            </a:gsLst>
            <a:path path="circle">
              <a:fillToRect b="0%" l="100%" r="0%" t="100%"/>
            </a:path>
            <a:tileRect b="-100%" l="0%" r="-100%" t="0%"/>
          </a:gradFill>
          <a:ln>
            <a:noFill/>
          </a:ln>
          <a:effectLst>
            <a:outerShdw blurRad="40000" rotWithShape="0" dir="5400000" dist="23000">
              <a:srgbClr val="000000">
                <a:alpha val="32157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fasterdata.es.net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atatracker.ietf.org/doc/html/rfc6146" TargetMode="External"/><Relationship Id="rId4" Type="http://schemas.openxmlformats.org/officeDocument/2006/relationships/hyperlink" Target="https://datatracker.ietf.org/doc/html/rfc6146#section-1.2.2" TargetMode="External"/><Relationship Id="rId5" Type="http://schemas.openxmlformats.org/officeDocument/2006/relationships/hyperlink" Target="https://www.juniper.net/documentation/us/en/software/junos/interfaces-adaptive-services/topics/topic-map/ipv4-connect-ipv6-464xlat.html" TargetMode="External"/><Relationship Id="rId6" Type="http://schemas.openxmlformats.org/officeDocument/2006/relationships/hyperlink" Target="https://github.com/vitlabuda/tundra-nat64" TargetMode="External"/><Relationship Id="rId7" Type="http://schemas.openxmlformats.org/officeDocument/2006/relationships/hyperlink" Target="https://www.jool.mx/en/index.html" TargetMode="External"/><Relationship Id="rId8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medium.com/@joshuaburns_89638/deploying-and-securing-tailored-ipv6-to-ipv4-translation-91ae3ca73476" TargetMode="External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atatracker.ietf.org/doc/html/rfc655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ctrTitle"/>
          </p:nvPr>
        </p:nvSpPr>
        <p:spPr>
          <a:xfrm>
            <a:off x="1143000" y="2121388"/>
            <a:ext cx="685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IPv6 Workshop - Campus IPv6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ScienceDMZ</a:t>
            </a:r>
            <a:endParaRPr/>
          </a:p>
        </p:txBody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ScienceDMZ as a considerations before campus assets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ScienceDMZ is a fantastic place to test IPv6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Green vs Brown - fields?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Start small stay in the ScienceDMZ core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Try in-house first with “your” subnets / vlans**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**“Your” - super well defined and understood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Expand one small step at a time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Management interfaces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Peering ( R&amp;E ) 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ScienceDMZ core  ( how is that MTU? )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ScienceDMZ</a:t>
            </a:r>
            <a:endParaRPr/>
          </a:p>
        </p:txBody>
      </p:sp>
      <p:sp>
        <p:nvSpPr>
          <p:cNvPr id="116" name="Google Shape;11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Evaluate your needs once comfortable ( ScienceDMZ scope 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Do you have researchers or research teams who need IPv6 for their systems in their communities?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Are there other group who might benefit from IPv6 connectivity or eyes on?  </a:t>
            </a:r>
            <a:endParaRPr/>
          </a:p>
          <a:p>
            <a:pPr indent="-317500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( Security, Network Operations, etc… )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Will you be interacting with any federal systems after 2025?</a:t>
            </a:r>
            <a:endParaRPr/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ScienceDMZ</a:t>
            </a:r>
            <a:endParaRPr/>
          </a:p>
        </p:txBody>
      </p:sp>
      <p:sp>
        <p:nvSpPr>
          <p:cNvPr id="122" name="Google Shape;12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ScienceDMZ is happy and IPv6 enabled ( or best possible ) now what?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Campus look</a:t>
            </a:r>
            <a:endParaRPr/>
          </a:p>
          <a:p>
            <a:pPr indent="-3175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Use what we’ve learned </a:t>
            </a:r>
            <a:endParaRPr/>
          </a:p>
          <a:p>
            <a:pPr indent="-3175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Leverage the “IPv6 blob” systematically and slowly deploy</a:t>
            </a:r>
            <a:endParaRPr/>
          </a:p>
          <a:p>
            <a:pPr indent="-3175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Language can matter</a:t>
            </a:r>
            <a:endParaRPr/>
          </a:p>
          <a:p>
            <a:pPr indent="-317500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“Legacy IPv4 protocol”</a:t>
            </a:r>
            <a:endParaRPr/>
          </a:p>
          <a:p>
            <a:pPr indent="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Quick word about the ScienceDMZ pattern</a:t>
            </a:r>
            <a:endParaRPr/>
          </a:p>
        </p:txBody>
      </p:sp>
      <p:sp>
        <p:nvSpPr>
          <p:cNvPr id="128" name="Google Shape;12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https://fasterdata.es.net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5225" y="1581272"/>
            <a:ext cx="4544775" cy="32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Discussion  ( ~10 - 15 min max )</a:t>
            </a:r>
            <a:endParaRPr/>
          </a:p>
        </p:txBody>
      </p:sp>
      <p:pic>
        <p:nvPicPr>
          <p:cNvPr id="135" name="Google Shape;13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75" y="1382900"/>
            <a:ext cx="4340100" cy="30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250" y="1718150"/>
            <a:ext cx="3938526" cy="260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>
            <p:ph type="ctrTitle"/>
          </p:nvPr>
        </p:nvSpPr>
        <p:spPr>
          <a:xfrm>
            <a:off x="1143000" y="2444913"/>
            <a:ext cx="6858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362"/>
              <a:buNone/>
            </a:pPr>
            <a:r>
              <a:rPr b="1" lang="en" sz="5400">
                <a:latin typeface="Calibri"/>
                <a:ea typeface="Calibri"/>
                <a:cs typeface="Calibri"/>
                <a:sym typeface="Calibri"/>
              </a:rPr>
              <a:t>IPv6 Workshop - Consumer Devices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Consumer Devices - Overview</a:t>
            </a:r>
            <a:endParaRPr/>
          </a:p>
        </p:txBody>
      </p:sp>
      <p:sp>
        <p:nvSpPr>
          <p:cNvPr id="147" name="Google Shape;14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17646"/>
              <a:buNone/>
            </a:pPr>
            <a:r>
              <a:rPr lang="en"/>
              <a:t>IPv6 out of the box and then some!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Operating Systems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Linux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Windows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Mac OS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Mobile Devices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IoT - ‘stuff’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Datacenter / fleet management: </a:t>
            </a:r>
            <a:endParaRPr/>
          </a:p>
          <a:p>
            <a:pPr indent="-29464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OOB / BMC / IPMI / iLo and many more..</a:t>
            </a:r>
            <a:endParaRPr/>
          </a:p>
          <a:p>
            <a:pPr indent="-29464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Management and Stewardship software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Other?!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Woes and WIN of bring your own device!</a:t>
            </a:r>
            <a:endParaRPr/>
          </a:p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Average person has 16 connected devices!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Streaming “smart” TV ( chromecast, fire tv, apple tv)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Gaming devices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Phone(s)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Computers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Smart watches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Tablets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Stuff the cat or grad students dragged in…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And…  and…  and…</a:t>
            </a:r>
            <a:endParaRPr/>
          </a:p>
          <a:p>
            <a:pPr indent="-3175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Now multiply that number by your entire campus population.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Woes and WIN of bring your own device!</a:t>
            </a:r>
            <a:endParaRPr/>
          </a:p>
        </p:txBody>
      </p:sp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Is it possible to leverage the vast size that IPv6 offers ( think about the quantity of space in a single /64 )?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Often subnets or vlans are not a technical problem to be solved instead a quality of service or even policy solution.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Can policy be solved with patterns like the ScienceDMZ provides?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Work with your security teams to integrate solutions and solve surface area issues.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Routable addresses are great! ( ACLs and firewalls let the packets hit the floor! 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IoT - Internet of Things</a:t>
            </a:r>
            <a:endParaRPr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How does the joke go: “The S in IoT is for security…”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Toothbrushes act as a DDoS source!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Talk about taking a bite out of the internet with IoT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113" y="2439300"/>
            <a:ext cx="3675775" cy="244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Overview</a:t>
            </a:r>
            <a:endParaRPr/>
          </a:p>
        </p:txBody>
      </p:sp>
      <p:sp>
        <p:nvSpPr>
          <p:cNvPr id="61" name="Google Shape;61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Planning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Deployment Strategy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IPv6 BLOB… “Nothing can stop it..”</a:t>
            </a:r>
            <a:endParaRPr/>
          </a:p>
        </p:txBody>
      </p:sp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075" y="445013"/>
            <a:ext cx="2715550" cy="41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IoT - Internet of Things</a:t>
            </a:r>
            <a:endParaRPr/>
          </a:p>
        </p:txBody>
      </p:sp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Surface areas and un-trusted /64 areas?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How can we leverage IPv6?</a:t>
            </a:r>
            <a:endParaRPr/>
          </a:p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Can zero trust products behave with IPv6?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Yes!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Keycloak, token exchange products, hashicorp vault, and many many more…</a:t>
            </a:r>
            <a:endParaRPr/>
          </a:p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 very large cloud provider is now “charging” a fee for IPv4 use.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IoT tends to have ‘cloudy’ endpoints.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Homework left to “us” on where this will go…</a:t>
            </a:r>
            <a:endParaRPr/>
          </a:p>
          <a:p>
            <a:pPr indent="-30607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Can cloudy devices not touch production areas with proper planning?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Where are the edges? Instruments or clients stuck in IPv4 only..</a:t>
            </a:r>
            <a:endParaRPr/>
          </a:p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6"/>
              <a:buNone/>
            </a:pPr>
            <a:r>
              <a:t/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Can a VPN concentrator that offers a IPv6 address and route be provided?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Can that VPN have a “split profile” for commodity IPv6 and Legacy IPv4?</a:t>
            </a:r>
            <a:endParaRPr/>
          </a:p>
          <a:p>
            <a:pPr indent="-358139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Let the client route and even have the bonus of non-IPv6 traffic stay out of the path.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Planning helps to eliminate friction from the ‘client- experience’ of using the networks!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Example case: Researcher laptops in the DMZ?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What is the DMZ in a R&amp;E world?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How about remote sensors or data acquisition kit?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Datacenter and “fleet” management </a:t>
            </a:r>
            <a:endParaRPr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OOB - Out of Band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IPMI - Intelligent Platform Management Interface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BMC - Baseboard Management Controller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LOM - Lights Out Management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Problem statement: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Get thing(s) managed and stewarded by a connection that are not at or near “humans” using IPv6 only.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( Think - Virtual crash cart and much much more as explained by the zero touch provisioning in the AAAA DNS section )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Where we are vs. where the device is?</a:t>
            </a:r>
            <a:endParaRPr/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Out of band devices can be quite advanced and have their own eco systems!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( including many areas that IPv6 can work extremely well ) 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Management suites for hardware.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The BMC device itself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Management suite ability to call home!  ( recall github fun… )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OEM knocks it out of the park with IPv6 support for all aspects BUT, not the location to pull latest firmware, drivers, mgmt packs, etc…!!!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OEM / VAR - Work in concert with them they do listen!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Other considerations?</a:t>
            </a:r>
            <a:endParaRPr/>
          </a:p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Device and management planes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Number of devices won’t decrease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Keep a security hat on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Leverage the OEMs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b="1" lang="en"/>
              <a:t>Discussion:</a:t>
            </a:r>
            <a:endParaRPr b="1"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What are trends that you are seeing?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But I need to talk to IPv4 and I’m IPv6 only!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6"/>
              <a:buNone/>
            </a:pPr>
            <a:r>
              <a:rPr lang="en"/>
              <a:t>Not everything is a silver bullet but, there are band-aids.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There is special dedicated space just for this!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Well-Known Prefix 64:ff9b::/96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RFC 6146 - Stateful NAT64</a:t>
            </a:r>
            <a:r>
              <a:rPr lang="en"/>
              <a:t> ( Love their ASCII art… </a:t>
            </a:r>
            <a:r>
              <a:rPr lang="en" u="sng">
                <a:solidFill>
                  <a:schemeClr val="hlink"/>
                </a:solidFill>
                <a:hlinkClick r:id="rId4"/>
              </a:rPr>
              <a:t>Section 1.2.2</a:t>
            </a:r>
            <a:r>
              <a:rPr lang="en"/>
              <a:t> ) 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Open source solutions to help ( </a:t>
            </a:r>
            <a:r>
              <a:rPr lang="en" u="sng">
                <a:solidFill>
                  <a:schemeClr val="hlink"/>
                </a:solidFill>
                <a:hlinkClick r:id="rId5"/>
              </a:rPr>
              <a:t>CLAT</a:t>
            </a:r>
            <a:r>
              <a:rPr lang="en"/>
              <a:t> ) 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https://github.com/vitlabuda/tundra-nat64</a:t>
            </a:r>
            <a:r>
              <a:rPr lang="en"/>
              <a:t> 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https://www.jool.mx/en/index.html</a:t>
            </a:r>
            <a:r>
              <a:rPr lang="en"/>
              <a:t> </a:t>
            </a:r>
            <a:endParaRPr/>
          </a:p>
          <a:p>
            <a:pPr indent="-35814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OEM solutions for production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Major Vendors of Firewalls, and Network equipment</a:t>
            </a:r>
            <a:endParaRPr/>
          </a:p>
          <a:p>
            <a:pPr indent="-35814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Load Balance “default” feature.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6"/>
              <a:buNone/>
            </a:pPr>
            <a:r>
              <a:t/>
            </a:r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60763" y="3797338"/>
            <a:ext cx="77152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/>
              <a:t>But I need to talk to IPv4 and I’m IPv6 only!  - Drawbacks - Client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NAT64 with DNS64 in concert is an excellent one off solution BUT…</a:t>
            </a:r>
            <a:endParaRPr/>
          </a:p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>
                <a:highlight>
                  <a:srgbClr val="C9DAF8"/>
                </a:highlight>
              </a:rPr>
              <a:t>No less than 8 additional steps</a:t>
            </a:r>
            <a:r>
              <a:rPr lang="en"/>
              <a:t> that must happen for a simple transaction to occur.</a:t>
            </a:r>
            <a:endParaRPr/>
          </a:p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NAT64 can be a slippery slope…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Backup product selection that is IPv4 only yet, needs to be able to switch from push to pull</a:t>
            </a:r>
            <a:endParaRPr/>
          </a:p>
          <a:p>
            <a:pPr indent="-369569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NAT64 will do half the equation…  ( This won’t work and won’t scale!! )</a:t>
            </a:r>
            <a:endParaRPr/>
          </a:p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OEMs and VARs will happily sell a subscription or feature set license!</a:t>
            </a:r>
            <a:endParaRPr/>
          </a:p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Open-Source offerings can have unexpected sharp edges.</a:t>
            </a:r>
            <a:endParaRPr/>
          </a:p>
          <a:p>
            <a:pPr indent="-36957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Plan accordingly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Nat64 / DNS64 - Success story.</a:t>
            </a:r>
            <a:endParaRPr/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Use case software developers and access to version control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Oh Github…  ( But, IPv6 is in progress 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Nat64 applied at the OEM firewall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DNS64 offers translation ( IPv6 enabled devices can talk to Legacy IPv4 )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Additional overhead but, worth it in this situation. 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Developers extremely happy they can get to github again!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And other things…  OpSEC team kudos for the catch!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“Just works” ™ - until it doesn’t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NAT64 - Diagram</a:t>
            </a:r>
            <a:endParaRPr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22" name="Google Shape;222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800" y="1204050"/>
            <a:ext cx="8096250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Happy Eyeballs (Fast Fallback)</a:t>
            </a:r>
            <a:endParaRPr/>
          </a:p>
        </p:txBody>
      </p:sp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RFC 6555 - Happy Eyeballs: Success with Dual-Stack Hosts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“”  When a server's IPv4 path and protocol are working, but the server's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   IPv6 path and protocol are </a:t>
            </a:r>
            <a:r>
              <a:rPr b="1" lang="en"/>
              <a:t>not working</a:t>
            </a:r>
            <a:r>
              <a:rPr lang="en"/>
              <a:t>, a dual-stack client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   application </a:t>
            </a:r>
            <a:r>
              <a:rPr b="1" lang="en"/>
              <a:t>experiences significant connection delay</a:t>
            </a:r>
            <a:r>
              <a:rPr lang="en"/>
              <a:t> compared to 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   IPv4-only client.  This is undesirable because it causes the dual-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   stack client to have a </a:t>
            </a:r>
            <a:r>
              <a:rPr b="1" lang="en"/>
              <a:t>worse user experience</a:t>
            </a:r>
            <a:r>
              <a:rPr lang="en"/>
              <a:t>.  This document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   specifies requirements for </a:t>
            </a:r>
            <a:r>
              <a:rPr b="1" lang="en"/>
              <a:t>algorithms that reduce this user-visible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   delay</a:t>
            </a:r>
            <a:r>
              <a:rPr lang="en"/>
              <a:t> and provides an algorithm.</a:t>
            </a:r>
            <a:br>
              <a:rPr lang="en"/>
            </a:br>
            <a:r>
              <a:rPr lang="en"/>
              <a:t>“”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Planning</a:t>
            </a:r>
            <a:endParaRPr/>
          </a:p>
        </p:txBody>
      </p:sp>
      <p:sp>
        <p:nvSpPr>
          <p:cNvPr id="68" name="Google Shape;6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Get an allocation	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Is there a need to request an allocation from ARIN?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Does your organization or system already have an allocation you can use?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Have you met your Regional Provider  ( Engage with your community they are awesome! )?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Science and Academic community needs ( external and internal 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8f7afc4d9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Happy Eyeballs (Fast Fallback)</a:t>
            </a:r>
            <a:endParaRPr/>
          </a:p>
        </p:txBody>
      </p:sp>
      <p:sp>
        <p:nvSpPr>
          <p:cNvPr id="234" name="Google Shape;234;g308f7afc4d9_0_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Client sends out connection attempts on IPv4 and IPv6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Client uses protocol that responds first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IPv6 is preferred 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Support is baked into most modern browsers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Support for proxies and other network devices can vary, check release notes and ask your vendors.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Deployment Strategy</a:t>
            </a:r>
            <a:endParaRPr/>
          </a:p>
        </p:txBody>
      </p:sp>
      <p:sp>
        <p:nvSpPr>
          <p:cNvPr id="74" name="Google Shape;74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Internet Edge - with monitoring!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Peerings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DMZ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Core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Security - with well understood surfaces!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Firewalls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IDS/IPS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Automated Blocking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Etc…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Deployment Strategy</a:t>
            </a:r>
            <a:endParaRPr/>
          </a:p>
        </p:txBody>
      </p:sp>
      <p:sp>
        <p:nvSpPr>
          <p:cNvPr id="80" name="Google Shape;80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Internet Facing Services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Load Balancers / Web Servers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Email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Business Applications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Friendly Users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Test SSID’s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Test wired ports in IT offices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Etc.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Planning</a:t>
            </a:r>
            <a:endParaRPr/>
          </a:p>
        </p:txBody>
      </p:sp>
      <p:sp>
        <p:nvSpPr>
          <p:cNvPr id="86" name="Google Shape;8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Subnet planning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How are you going to break all of this space up and leave plenty of room for the future.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IPAM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Automation considerations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Suggestions: Keep everything on nibble boundaries (4 bits)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Standard Allocation: /32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Site/Campus: /48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Customer/Department/Building: /56</a:t>
            </a:r>
            <a:endParaRPr/>
          </a:p>
          <a:p>
            <a:pPr indent="-3810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Subnet: /64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How Is TACC Doing This?</a:t>
            </a:r>
            <a:endParaRPr/>
          </a:p>
        </p:txBody>
      </p:sp>
      <p:sp>
        <p:nvSpPr>
          <p:cNvPr id="92" name="Google Shape;92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Allocation: 2605:2800:2000::/40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16 /44’s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Initially we had a /48. Currently moving things around to better fit the new paradigm.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Mostly HPC with a smaller mix of private cloud and enterprise data center 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Sites/Buildings Receive a /44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16 /48’s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ROC: 2605:2800:2000::/44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Sabey: 2605:2800:2010::/44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How Is TACC Doing This?</a:t>
            </a:r>
            <a:endParaRPr/>
          </a:p>
        </p:txBody>
      </p:sp>
      <p:sp>
        <p:nvSpPr>
          <p:cNvPr id="98" name="Google Shape;98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Departments/groups receive a /48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256 /56’s, 65,536 /64’s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Backbone: /48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NSO: /48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LSS: /48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ACI: /48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External Projects: /48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Etc: /48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Campus IPv6 - How Is TACC Doing This?</a:t>
            </a:r>
            <a:endParaRPr/>
          </a:p>
        </p:txBody>
      </p:sp>
      <p:sp>
        <p:nvSpPr>
          <p:cNvPr id="104" name="Google Shape;104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Individual projects are allocated a /56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highlight>
                  <a:srgbClr val="FFFF00"/>
                </a:highlight>
              </a:rPr>
              <a:t>256 /64’s</a:t>
            </a:r>
            <a:endParaRPr>
              <a:highlight>
                <a:srgbClr val="FFFF00"/>
              </a:highlight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LSS: /48 -&gt; LSS-Vista: /56 from this /48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Individual subnets are allocated as a /64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18,446,744,073,709,551,616 addresses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Nothing smaller than a /64 will be allocated.</a:t>
            </a:r>
            <a:r>
              <a:rPr lang="en"/>
              <a:t> Don’t ask. It doesn’t matter.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LSS: /48 -&gt; LSS-Vista: /56 - LSS-Vista-Compute: /64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LSS: /48 -&gt; LSS-Vista: /56 - LSS-Vista-MGMT: /64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