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Lst>
  <p:sldSz cy="6858000" cx="12192000"/>
  <p:notesSz cx="6858000" cy="9144000"/>
  <p:embeddedFontLst>
    <p:embeddedFont>
      <p:font typeface="Roboto"/>
      <p:regular r:id="rId50"/>
      <p:bold r:id="rId51"/>
      <p:italic r:id="rId52"/>
      <p:boldItalic r:id="rId53"/>
    </p:embeddedFont>
    <p:embeddedFont>
      <p:font typeface="Roboto Mono"/>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8" roundtripDataSignature="AMtx7mg1SiUJemKQGHgmELivlfgxHGguW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Roboto-bold.fntdata"/><Relationship Id="rId50" Type="http://schemas.openxmlformats.org/officeDocument/2006/relationships/font" Target="fonts/Roboto-regular.fntdata"/><Relationship Id="rId53" Type="http://schemas.openxmlformats.org/officeDocument/2006/relationships/font" Target="fonts/Roboto-boldItalic.fntdata"/><Relationship Id="rId52" Type="http://schemas.openxmlformats.org/officeDocument/2006/relationships/font" Target="fonts/Roboto-italic.fntdata"/><Relationship Id="rId11" Type="http://schemas.openxmlformats.org/officeDocument/2006/relationships/slide" Target="slides/slide7.xml"/><Relationship Id="rId55" Type="http://schemas.openxmlformats.org/officeDocument/2006/relationships/font" Target="fonts/RobotoMono-bold.fntdata"/><Relationship Id="rId10" Type="http://schemas.openxmlformats.org/officeDocument/2006/relationships/slide" Target="slides/slide6.xml"/><Relationship Id="rId54" Type="http://schemas.openxmlformats.org/officeDocument/2006/relationships/font" Target="fonts/RobotoMono-regular.fntdata"/><Relationship Id="rId13" Type="http://schemas.openxmlformats.org/officeDocument/2006/relationships/slide" Target="slides/slide9.xml"/><Relationship Id="rId57" Type="http://schemas.openxmlformats.org/officeDocument/2006/relationships/font" Target="fonts/RobotoMono-boldItalic.fntdata"/><Relationship Id="rId12" Type="http://schemas.openxmlformats.org/officeDocument/2006/relationships/slide" Target="slides/slide8.xml"/><Relationship Id="rId56" Type="http://schemas.openxmlformats.org/officeDocument/2006/relationships/font" Target="fonts/RobotoMono-italic.fntdata"/><Relationship Id="rId15" Type="http://schemas.openxmlformats.org/officeDocument/2006/relationships/slide" Target="slides/slide11.xml"/><Relationship Id="rId14" Type="http://schemas.openxmlformats.org/officeDocument/2006/relationships/slide" Target="slides/slide10.xml"/><Relationship Id="rId58" Type="http://customschemas.google.com/relationships/presentationmetadata" Target="meta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 name="Google Shape;5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 name="Google Shape;124;p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 name="Google Shape;132;p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0" name="Google Shape;140;p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8" name="Google Shape;148;p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p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4" name="Google Shape;164;p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 name="Google Shape;172;p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0" name="Google Shape;180;p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 name="Google Shape;188;p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6" name="Google Shape;196;p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449b101ff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 name="Google Shape;59;g3449b101ff6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 name="Google Shape;60;g3449b101ff6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p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p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p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0" name="Google Shape;220;p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8" name="Google Shape;228;p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Neighbor discovery (ARP), stateless address config, PMTUD, neighbor solicitation, neighbor advertisement, router renumbering</a:t>
            </a:r>
            <a:endParaRPr/>
          </a:p>
        </p:txBody>
      </p:sp>
      <p:sp>
        <p:nvSpPr>
          <p:cNvPr id="236" name="Google Shape;236;p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4" name="Google Shape;244;p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2" name="Google Shape;252;p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0" name="Google Shape;260;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9" name="Google Shape;269;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p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9" name="Google Shape;279;p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 name="Google Shape;67;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 name="Google Shape;68;p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7" name="Google Shape;287;p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p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5" name="Google Shape;295;p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p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3" name="Google Shape;303;p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Google Shape;310;p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RDNSS allows routers to inform IPv6 hosts about available DNS Recursive Server Addresses and a DNS Search List</a:t>
            </a:r>
            <a:endParaRPr/>
          </a:p>
        </p:txBody>
      </p:sp>
      <p:sp>
        <p:nvSpPr>
          <p:cNvPr id="311" name="Google Shape;311;p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p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9" name="Google Shape;319;p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 name="Google Shape;326;p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7" name="Google Shape;327;p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p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5" name="Google Shape;335;p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p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3" name="Google Shape;343;p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0" name="Google Shape;350;p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1" name="Google Shape;351;p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8" name="Google Shape;358;p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9" name="Google Shape;359;p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 name="Google Shape;75;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 name="Google Shape;76;p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p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7" name="Google Shape;367;p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4" name="Google Shape;374;p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5" name="Google Shape;375;p4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2" name="Google Shape;382;p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3" name="Google Shape;383;p4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 name="Google Shape;390;p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1" name="Google Shape;391;p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8" name="Google Shape;398;p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9" name="Google Shape;399;p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p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6" name="Google Shape;406;p4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 name="Google Shape;8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 name="Google Shape;92;p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 name="Google Shape;100;p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 name="Google Shape;108;p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 name="Google Shape;116;p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49"/>
          <p:cNvSpPr txBox="1"/>
          <p:nvPr>
            <p:ph type="ctrTitle"/>
          </p:nvPr>
        </p:nvSpPr>
        <p:spPr>
          <a:xfrm>
            <a:off x="1509700" y="1789684"/>
            <a:ext cx="9144000" cy="8388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5400"/>
              <a:buNone/>
              <a:defRPr b="1"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49"/>
          <p:cNvSpPr txBox="1"/>
          <p:nvPr>
            <p:ph idx="1" type="subTitle"/>
          </p:nvPr>
        </p:nvSpPr>
        <p:spPr>
          <a:xfrm>
            <a:off x="1509700" y="3352624"/>
            <a:ext cx="9144000" cy="1908900"/>
          </a:xfrm>
          <a:prstGeom prst="rect">
            <a:avLst/>
          </a:prstGeom>
          <a:noFill/>
          <a:ln>
            <a:noFill/>
          </a:ln>
        </p:spPr>
        <p:txBody>
          <a:bodyPr anchorCtr="0" anchor="t" bIns="45700" lIns="91425" spcFirstLastPara="1" rIns="91425" wrap="square" tIns="45700">
            <a:normAutofit/>
          </a:bodyPr>
          <a:lstStyle>
            <a:lvl1pPr lvl="0" algn="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 name="Google Shape;19;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1" name="Google Shape;21;p49"/>
          <p:cNvSpPr txBox="1"/>
          <p:nvPr>
            <p:ph idx="11" type="ftr"/>
          </p:nvPr>
        </p:nvSpPr>
        <p:spPr>
          <a:xfrm>
            <a:off x="3889310" y="6352300"/>
            <a:ext cx="434029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50"/>
          <p:cNvSpPr txBox="1"/>
          <p:nvPr>
            <p:ph type="title"/>
          </p:nvPr>
        </p:nvSpPr>
        <p:spPr>
          <a:xfrm>
            <a:off x="838200" y="365125"/>
            <a:ext cx="10515600" cy="840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50"/>
          <p:cNvSpPr txBox="1"/>
          <p:nvPr>
            <p:ph idx="1" type="body"/>
          </p:nvPr>
        </p:nvSpPr>
        <p:spPr>
          <a:xfrm>
            <a:off x="801650" y="1205725"/>
            <a:ext cx="10515600" cy="43209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7" name="Google Shape;27;p50"/>
          <p:cNvSpPr txBox="1"/>
          <p:nvPr>
            <p:ph idx="11" type="ftr"/>
          </p:nvPr>
        </p:nvSpPr>
        <p:spPr>
          <a:xfrm>
            <a:off x="3889310" y="6352300"/>
            <a:ext cx="434029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8" name="Shape 28"/>
        <p:cNvGrpSpPr/>
        <p:nvPr/>
      </p:nvGrpSpPr>
      <p:grpSpPr>
        <a:xfrm>
          <a:off x="0" y="0"/>
          <a:ext cx="0" cy="0"/>
          <a:chOff x="0" y="0"/>
          <a:chExt cx="0" cy="0"/>
        </a:xfrm>
      </p:grpSpPr>
      <p:sp>
        <p:nvSpPr>
          <p:cNvPr id="29" name="Google Shape;29;p51"/>
          <p:cNvSpPr txBox="1"/>
          <p:nvPr>
            <p:ph type="title"/>
          </p:nvPr>
        </p:nvSpPr>
        <p:spPr>
          <a:xfrm>
            <a:off x="838200" y="365125"/>
            <a:ext cx="10515600" cy="669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51"/>
          <p:cNvSpPr txBox="1"/>
          <p:nvPr>
            <p:ph idx="1" type="body"/>
          </p:nvPr>
        </p:nvSpPr>
        <p:spPr>
          <a:xfrm>
            <a:off x="838200" y="1034427"/>
            <a:ext cx="5181600" cy="5142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51"/>
          <p:cNvSpPr txBox="1"/>
          <p:nvPr>
            <p:ph idx="2" type="body"/>
          </p:nvPr>
        </p:nvSpPr>
        <p:spPr>
          <a:xfrm>
            <a:off x="6172200" y="1029728"/>
            <a:ext cx="5181600" cy="50181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4" name="Google Shape;34;p51"/>
          <p:cNvSpPr txBox="1"/>
          <p:nvPr>
            <p:ph idx="11" type="ftr"/>
          </p:nvPr>
        </p:nvSpPr>
        <p:spPr>
          <a:xfrm>
            <a:off x="3889310" y="6352300"/>
            <a:ext cx="434029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5" name="Shape 35"/>
        <p:cNvGrpSpPr/>
        <p:nvPr/>
      </p:nvGrpSpPr>
      <p:grpSpPr>
        <a:xfrm>
          <a:off x="0" y="0"/>
          <a:ext cx="0" cy="0"/>
          <a:chOff x="0" y="0"/>
          <a:chExt cx="0" cy="0"/>
        </a:xfrm>
      </p:grpSpPr>
      <p:sp>
        <p:nvSpPr>
          <p:cNvPr id="36" name="Google Shape;36;p52"/>
          <p:cNvSpPr txBox="1"/>
          <p:nvPr>
            <p:ph type="title"/>
          </p:nvPr>
        </p:nvSpPr>
        <p:spPr>
          <a:xfrm>
            <a:off x="839800" y="365125"/>
            <a:ext cx="10515600" cy="651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52"/>
          <p:cNvSpPr txBox="1"/>
          <p:nvPr>
            <p:ph idx="1" type="body"/>
          </p:nvPr>
        </p:nvSpPr>
        <p:spPr>
          <a:xfrm>
            <a:off x="839800" y="1016125"/>
            <a:ext cx="5157900" cy="51735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52"/>
          <p:cNvSpPr txBox="1"/>
          <p:nvPr>
            <p:ph idx="2" type="body"/>
          </p:nvPr>
        </p:nvSpPr>
        <p:spPr>
          <a:xfrm>
            <a:off x="6172200" y="1016180"/>
            <a:ext cx="5183100" cy="51735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41" name="Google Shape;41;p52"/>
          <p:cNvSpPr txBox="1"/>
          <p:nvPr>
            <p:ph idx="11" type="ftr"/>
          </p:nvPr>
        </p:nvSpPr>
        <p:spPr>
          <a:xfrm>
            <a:off x="3889310" y="6352300"/>
            <a:ext cx="434029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2" name="Shape 42"/>
        <p:cNvGrpSpPr/>
        <p:nvPr/>
      </p:nvGrpSpPr>
      <p:grpSpPr>
        <a:xfrm>
          <a:off x="0" y="0"/>
          <a:ext cx="0" cy="0"/>
          <a:chOff x="0" y="0"/>
          <a:chExt cx="0" cy="0"/>
        </a:xfrm>
      </p:grpSpPr>
      <p:sp>
        <p:nvSpPr>
          <p:cNvPr id="43" name="Google Shape;43;p53"/>
          <p:cNvSpPr txBox="1"/>
          <p:nvPr>
            <p:ph type="title"/>
          </p:nvPr>
        </p:nvSpPr>
        <p:spPr>
          <a:xfrm>
            <a:off x="838200" y="365125"/>
            <a:ext cx="10515600" cy="669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46" name="Google Shape;46;p53"/>
          <p:cNvSpPr txBox="1"/>
          <p:nvPr>
            <p:ph idx="11" type="ftr"/>
          </p:nvPr>
        </p:nvSpPr>
        <p:spPr>
          <a:xfrm>
            <a:off x="3889310" y="6352300"/>
            <a:ext cx="434029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7" name="Shape 47"/>
        <p:cNvGrpSpPr/>
        <p:nvPr/>
      </p:nvGrpSpPr>
      <p:grpSpPr>
        <a:xfrm>
          <a:off x="0" y="0"/>
          <a:ext cx="0" cy="0"/>
          <a:chOff x="0" y="0"/>
          <a:chExt cx="0" cy="0"/>
        </a:xfrm>
      </p:grpSpPr>
      <p:sp>
        <p:nvSpPr>
          <p:cNvPr id="48" name="Google Shape;48;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50" name="Google Shape;50;p54"/>
          <p:cNvSpPr txBox="1"/>
          <p:nvPr>
            <p:ph idx="11" type="ftr"/>
          </p:nvPr>
        </p:nvSpPr>
        <p:spPr>
          <a:xfrm>
            <a:off x="3889310" y="6352300"/>
            <a:ext cx="434029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8"/>
          <p:cNvSpPr txBox="1"/>
          <p:nvPr>
            <p:ph type="title"/>
          </p:nvPr>
        </p:nvSpPr>
        <p:spPr>
          <a:xfrm>
            <a:off x="838200" y="365125"/>
            <a:ext cx="10515600" cy="6693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1"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48"/>
          <p:cNvSpPr txBox="1"/>
          <p:nvPr>
            <p:ph idx="1" type="body"/>
          </p:nvPr>
        </p:nvSpPr>
        <p:spPr>
          <a:xfrm>
            <a:off x="838200" y="1034425"/>
            <a:ext cx="10515600" cy="4710600"/>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31800" lvl="1" marL="914400" marR="0" rtl="0" algn="l">
              <a:lnSpc>
                <a:spcPct val="90000"/>
              </a:lnSpc>
              <a:spcBef>
                <a:spcPts val="5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2pPr>
            <a:lvl3pPr indent="-431800" lvl="2" marL="1371600" marR="0" rtl="0" algn="l">
              <a:lnSpc>
                <a:spcPct val="90000"/>
              </a:lnSpc>
              <a:spcBef>
                <a:spcPts val="5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48"/>
          <p:cNvSpPr txBox="1"/>
          <p:nvPr>
            <p:ph idx="11" type="ftr"/>
          </p:nvPr>
        </p:nvSpPr>
        <p:spPr>
          <a:xfrm>
            <a:off x="3889310" y="6352300"/>
            <a:ext cx="434029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48"/>
          <p:cNvSpPr/>
          <p:nvPr/>
        </p:nvSpPr>
        <p:spPr>
          <a:xfrm>
            <a:off x="0" y="0"/>
            <a:ext cx="137160" cy="6848480"/>
          </a:xfrm>
          <a:prstGeom prst="rect">
            <a:avLst/>
          </a:prstGeom>
          <a:gradFill>
            <a:gsLst>
              <a:gs pos="0">
                <a:srgbClr val="6CBFDC">
                  <a:alpha val="47451"/>
                </a:srgbClr>
              </a:gs>
              <a:gs pos="20000">
                <a:srgbClr val="459582">
                  <a:alpha val="47451"/>
                </a:srgbClr>
              </a:gs>
              <a:gs pos="42000">
                <a:srgbClr val="BAC851">
                  <a:alpha val="47451"/>
                </a:srgbClr>
              </a:gs>
              <a:gs pos="62000">
                <a:srgbClr val="A42E40">
                  <a:alpha val="47451"/>
                </a:srgbClr>
              </a:gs>
              <a:gs pos="85000">
                <a:srgbClr val="84C8D3">
                  <a:alpha val="47451"/>
                </a:srgbClr>
              </a:gs>
              <a:gs pos="100000">
                <a:srgbClr val="84C8D3">
                  <a:alpha val="47451"/>
                </a:srgbClr>
              </a:gs>
            </a:gsLst>
            <a:path path="circle">
              <a:fillToRect b="0%" l="100%" r="0%" t="100%"/>
            </a:path>
            <a:tileRect b="-100%" l="0%" r="-100%" t="0%"/>
          </a:gradFill>
          <a:ln>
            <a:noFill/>
          </a:ln>
          <a:effectLst>
            <a:outerShdw blurRad="40000" rotWithShape="0" dir="5400000" dist="23000">
              <a:srgbClr val="000000">
                <a:alpha val="3215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ceichelberger@tacc.utexas.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datatracker.ietf.org/doc/html/rfc5952"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unique-local-ipv6.com/" TargetMode="External"/><Relationship Id="rId4" Type="http://schemas.openxmlformats.org/officeDocument/2006/relationships/hyperlink" Target="https://blogs.infoblox.com/ipv6-coe/ula-is-broken-in-dual-stack-network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iana.org/assignments/iana-ipv6-special-registry/iana-ipv6-special-registry.x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www.iana.org/assignments/ipv6-multicast-addresses/ipv6-multicast-addresses.x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www.arin.net/participate/policy/nrp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en.wikipedia.org/wiki/ICMPv6"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s://blog.apnic.net/2019/10/18/how-to-ipv6-neighbor-discovery/"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hyperlink" Target="https://datatracker.ietf.org/doc/html/rfc6939"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hyperlink" Target="https://networklessons.com/cisco/ccie-routing-switching-written/ipv6-dhcpv6-prefix-delegation" TargetMode="Externa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whitehouse.gov/wp-content/uploads/2020/11/M-21-07.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xkcd.com/865/"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1"/>
          <p:cNvSpPr txBox="1"/>
          <p:nvPr>
            <p:ph type="ctrTitle"/>
          </p:nvPr>
        </p:nvSpPr>
        <p:spPr>
          <a:xfrm>
            <a:off x="1509700" y="1789684"/>
            <a:ext cx="9144000" cy="8388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US"/>
              <a:t>IPv6 Workshop</a:t>
            </a:r>
            <a:endParaRPr b="1"/>
          </a:p>
        </p:txBody>
      </p:sp>
      <p:sp>
        <p:nvSpPr>
          <p:cNvPr id="56" name="Google Shape;56;p1"/>
          <p:cNvSpPr txBox="1"/>
          <p:nvPr>
            <p:ph idx="1" type="subTitle"/>
          </p:nvPr>
        </p:nvSpPr>
        <p:spPr>
          <a:xfrm>
            <a:off x="1509700" y="3303774"/>
            <a:ext cx="9144000" cy="1908900"/>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chemeClr val="dk1"/>
              </a:buClr>
              <a:buSzPts val="2400"/>
              <a:buNone/>
            </a:pPr>
            <a:r>
              <a:rPr lang="en-US" sz="3000"/>
              <a:t>Doug Southworth</a:t>
            </a:r>
            <a:r>
              <a:rPr lang="en-US" sz="3000"/>
              <a:t>, dsouthworth@tacc.utexas.edu</a:t>
            </a:r>
            <a:endParaRPr sz="3000"/>
          </a:p>
          <a:p>
            <a:pPr indent="0" lvl="0" marL="0" rtl="0" algn="ctr">
              <a:lnSpc>
                <a:spcPct val="90000"/>
              </a:lnSpc>
              <a:spcBef>
                <a:spcPts val="0"/>
              </a:spcBef>
              <a:spcAft>
                <a:spcPts val="0"/>
              </a:spcAft>
              <a:buClr>
                <a:schemeClr val="dk1"/>
              </a:buClr>
              <a:buSzPts val="2400"/>
              <a:buNone/>
            </a:pPr>
            <a:r>
              <a:t/>
            </a:r>
            <a:endParaRPr sz="3200"/>
          </a:p>
          <a:p>
            <a:pPr indent="0" lvl="0" marL="0" rtl="0" algn="ctr">
              <a:lnSpc>
                <a:spcPct val="90000"/>
              </a:lnSpc>
              <a:spcBef>
                <a:spcPts val="0"/>
              </a:spcBef>
              <a:spcAft>
                <a:spcPts val="0"/>
              </a:spcAft>
              <a:buClr>
                <a:schemeClr val="dk1"/>
              </a:buClr>
              <a:buSzPts val="2400"/>
              <a:buNone/>
            </a:pPr>
            <a:r>
              <a:rPr lang="en-US" sz="3000"/>
              <a:t>Corey Eichelberger, </a:t>
            </a:r>
            <a:r>
              <a:rPr lang="en-US" sz="3000" u="sng">
                <a:solidFill>
                  <a:schemeClr val="hlink"/>
                </a:solidFill>
                <a:hlinkClick r:id="rId3"/>
              </a:rPr>
              <a:t>ceichelberger@tacc.utexas.edu</a:t>
            </a:r>
            <a:endParaRPr sz="3000"/>
          </a:p>
          <a:p>
            <a:pPr indent="0" lvl="0" marL="0" rtl="0" algn="r">
              <a:lnSpc>
                <a:spcPct val="90000"/>
              </a:lnSpc>
              <a:spcBef>
                <a:spcPts val="0"/>
              </a:spcBef>
              <a:spcAft>
                <a:spcPts val="0"/>
              </a:spcAft>
              <a:buClr>
                <a:schemeClr val="dk1"/>
              </a:buClr>
              <a:buSzPts val="2400"/>
              <a:buNone/>
            </a:pPr>
            <a:r>
              <a:rPr lang="en-US"/>
              <a:t> </a:t>
            </a:r>
            <a:endParaRPr/>
          </a:p>
          <a:p>
            <a:pPr indent="0" lvl="0" marL="0" rtl="0" algn="ctr">
              <a:lnSpc>
                <a:spcPct val="90000"/>
              </a:lnSpc>
              <a:spcBef>
                <a:spcPts val="0"/>
              </a:spcBef>
              <a:spcAft>
                <a:spcPts val="0"/>
              </a:spcAft>
              <a:buClr>
                <a:schemeClr val="dk1"/>
              </a:buClr>
              <a:buSzPts val="24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2"/>
          <p:cNvSpPr txBox="1"/>
          <p:nvPr>
            <p:ph type="title"/>
          </p:nvPr>
        </p:nvSpPr>
        <p:spPr>
          <a:xfrm>
            <a:off x="838200" y="365125"/>
            <a:ext cx="10515600" cy="8406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ts val="990"/>
              <a:buFont typeface="Arial"/>
              <a:buNone/>
            </a:pPr>
            <a:r>
              <a:rPr lang="en-US"/>
              <a:t>Fundamentals that underpin IPv6 - Hexadecimal</a:t>
            </a:r>
            <a:endParaRPr/>
          </a:p>
        </p:txBody>
      </p:sp>
      <p:sp>
        <p:nvSpPr>
          <p:cNvPr id="127" name="Google Shape;127;p1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128" name="Google Shape;128;p12"/>
          <p:cNvPicPr preferRelativeResize="0"/>
          <p:nvPr/>
        </p:nvPicPr>
        <p:blipFill rotWithShape="1">
          <a:blip r:embed="rId3">
            <a:alphaModFix/>
          </a:blip>
          <a:srcRect b="0" l="0" r="0" t="0"/>
          <a:stretch/>
        </p:blipFill>
        <p:spPr>
          <a:xfrm>
            <a:off x="4441100" y="1328825"/>
            <a:ext cx="2876550" cy="4610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type="title"/>
          </p:nvPr>
        </p:nvSpPr>
        <p:spPr>
          <a:xfrm>
            <a:off x="838200" y="365125"/>
            <a:ext cx="10515600" cy="8406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45454"/>
              <a:buNone/>
            </a:pPr>
            <a:r>
              <a:rPr lang="en-US"/>
              <a:t>Fundamentals that underpin IPv6 - Addresses</a:t>
            </a:r>
            <a:endParaRPr/>
          </a:p>
        </p:txBody>
      </p:sp>
      <p:sp>
        <p:nvSpPr>
          <p:cNvPr id="135" name="Google Shape;135;p13"/>
          <p:cNvSpPr txBox="1"/>
          <p:nvPr>
            <p:ph idx="1" type="body"/>
          </p:nvPr>
        </p:nvSpPr>
        <p:spPr>
          <a:xfrm>
            <a:off x="801650" y="1205725"/>
            <a:ext cx="10515600" cy="43209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1000"/>
              </a:spcBef>
              <a:spcAft>
                <a:spcPts val="0"/>
              </a:spcAft>
              <a:buSzPct val="60810"/>
              <a:buNone/>
            </a:pPr>
            <a:r>
              <a:rPr lang="en-US"/>
              <a:t>Addressing fundamentals ( take a peek at </a:t>
            </a:r>
            <a:r>
              <a:rPr lang="en-US" u="sng">
                <a:solidFill>
                  <a:schemeClr val="hlink"/>
                </a:solidFill>
                <a:hlinkClick r:id="rId3"/>
              </a:rPr>
              <a:t>RFC-5952</a:t>
            </a:r>
            <a:r>
              <a:rPr lang="en-US"/>
              <a:t> ):</a:t>
            </a:r>
            <a:endParaRPr/>
          </a:p>
          <a:p>
            <a:pPr indent="0" lvl="0" marL="0" rtl="0" algn="l">
              <a:lnSpc>
                <a:spcPct val="90000"/>
              </a:lnSpc>
              <a:spcBef>
                <a:spcPts val="1000"/>
              </a:spcBef>
              <a:spcAft>
                <a:spcPts val="0"/>
              </a:spcAft>
              <a:buSzPct val="60810"/>
              <a:buNone/>
            </a:pPr>
            <a:br>
              <a:rPr lang="en-US"/>
            </a:br>
            <a:r>
              <a:rPr lang="en-US"/>
              <a:t>Quick example of the same address ‘tuned’:</a:t>
            </a:r>
            <a:endParaRPr/>
          </a:p>
          <a:p>
            <a:pPr indent="0" lvl="0" marL="0" rtl="0" algn="ctr">
              <a:lnSpc>
                <a:spcPct val="90000"/>
              </a:lnSpc>
              <a:spcBef>
                <a:spcPts val="1000"/>
              </a:spcBef>
              <a:spcAft>
                <a:spcPts val="0"/>
              </a:spcAft>
              <a:buSzPct val="60810"/>
              <a:buNone/>
            </a:pPr>
            <a:r>
              <a:rPr lang="en-US"/>
              <a:t>2001:0db8:0000:1000:0000:0000:00a0:0000</a:t>
            </a:r>
            <a:endParaRPr/>
          </a:p>
          <a:p>
            <a:pPr indent="0" lvl="0" marL="0" rtl="0" algn="ctr">
              <a:lnSpc>
                <a:spcPct val="90000"/>
              </a:lnSpc>
              <a:spcBef>
                <a:spcPts val="1000"/>
              </a:spcBef>
              <a:spcAft>
                <a:spcPts val="0"/>
              </a:spcAft>
              <a:buSzPct val="60810"/>
              <a:buNone/>
            </a:pPr>
            <a:r>
              <a:rPr lang="en-US"/>
              <a:t>2001:db8:0:1000::a0:0</a:t>
            </a:r>
            <a:endParaRPr/>
          </a:p>
          <a:p>
            <a:pPr indent="0" lvl="0" marL="457200" rtl="0" algn="l">
              <a:lnSpc>
                <a:spcPct val="90000"/>
              </a:lnSpc>
              <a:spcBef>
                <a:spcPts val="1000"/>
              </a:spcBef>
              <a:spcAft>
                <a:spcPts val="0"/>
              </a:spcAft>
              <a:buSzPct val="60810"/>
              <a:buNone/>
            </a:pPr>
            <a:r>
              <a:t/>
            </a:r>
            <a:endParaRPr/>
          </a:p>
          <a:p>
            <a:pPr indent="-334327" lvl="0" marL="457200" rtl="0" algn="l">
              <a:lnSpc>
                <a:spcPct val="90000"/>
              </a:lnSpc>
              <a:spcBef>
                <a:spcPts val="1000"/>
              </a:spcBef>
              <a:spcAft>
                <a:spcPts val="0"/>
              </a:spcAft>
              <a:buSzPct val="56250"/>
              <a:buChar char="-"/>
            </a:pPr>
            <a:r>
              <a:rPr lang="en-US"/>
              <a:t>lower case is “highly” preferred - no need to shout your HEX</a:t>
            </a:r>
            <a:endParaRPr/>
          </a:p>
          <a:p>
            <a:pPr indent="-334327" lvl="0" marL="457200" rtl="0" algn="l">
              <a:lnSpc>
                <a:spcPct val="90000"/>
              </a:lnSpc>
              <a:spcBef>
                <a:spcPts val="0"/>
              </a:spcBef>
              <a:spcAft>
                <a:spcPts val="0"/>
              </a:spcAft>
              <a:buSzPct val="56250"/>
              <a:buChar char="-"/>
            </a:pPr>
            <a:r>
              <a:rPr lang="en-US"/>
              <a:t>leading zeros can be clipped</a:t>
            </a:r>
            <a:endParaRPr/>
          </a:p>
          <a:p>
            <a:pPr indent="-334327" lvl="0" marL="457200" rtl="0" algn="l">
              <a:lnSpc>
                <a:spcPct val="90000"/>
              </a:lnSpc>
              <a:spcBef>
                <a:spcPts val="0"/>
              </a:spcBef>
              <a:spcAft>
                <a:spcPts val="0"/>
              </a:spcAft>
              <a:buSzPct val="56250"/>
              <a:buChar char="-"/>
            </a:pPr>
            <a:r>
              <a:rPr lang="en-US"/>
              <a:t>:: is your friend but, can only be used </a:t>
            </a:r>
            <a:r>
              <a:rPr i="1" lang="en-US"/>
              <a:t>once</a:t>
            </a:r>
            <a:endParaRPr i="1"/>
          </a:p>
          <a:p>
            <a:pPr indent="-334327" lvl="0" marL="457200" rtl="0" algn="l">
              <a:lnSpc>
                <a:spcPct val="90000"/>
              </a:lnSpc>
              <a:spcBef>
                <a:spcPts val="0"/>
              </a:spcBef>
              <a:spcAft>
                <a:spcPts val="0"/>
              </a:spcAft>
              <a:buSzPct val="56250"/>
              <a:buChar char="-"/>
            </a:pPr>
            <a:r>
              <a:rPr lang="en-US"/>
              <a:t>browsers may need [] as a hint ( but we have DNS right? )</a:t>
            </a:r>
            <a:endParaRPr/>
          </a:p>
          <a:p>
            <a:pPr indent="-334326" lvl="1" marL="914400" rtl="0" algn="l">
              <a:lnSpc>
                <a:spcPct val="90000"/>
              </a:lnSpc>
              <a:spcBef>
                <a:spcPts val="0"/>
              </a:spcBef>
              <a:spcAft>
                <a:spcPts val="0"/>
              </a:spcAft>
              <a:buSzPct val="56250"/>
              <a:buChar char="-"/>
            </a:pPr>
            <a:r>
              <a:rPr lang="en-US"/>
              <a:t>example: http://[2001:db8:0:1000::a0:0]:9100/metrics</a:t>
            </a:r>
            <a:endParaRPr/>
          </a:p>
        </p:txBody>
      </p:sp>
      <p:sp>
        <p:nvSpPr>
          <p:cNvPr id="136" name="Google Shape;136;p1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4"/>
          <p:cNvSpPr txBox="1"/>
          <p:nvPr>
            <p:ph type="title"/>
          </p:nvPr>
        </p:nvSpPr>
        <p:spPr>
          <a:xfrm>
            <a:off x="838200" y="365125"/>
            <a:ext cx="10515600" cy="8406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45454"/>
              <a:buNone/>
            </a:pPr>
            <a:r>
              <a:rPr lang="en-US"/>
              <a:t>Fundamentals that underpin IPv6 - Addresses</a:t>
            </a:r>
            <a:endParaRPr/>
          </a:p>
        </p:txBody>
      </p:sp>
      <p:sp>
        <p:nvSpPr>
          <p:cNvPr id="143" name="Google Shape;143;p14"/>
          <p:cNvSpPr txBox="1"/>
          <p:nvPr>
            <p:ph idx="1" type="body"/>
          </p:nvPr>
        </p:nvSpPr>
        <p:spPr>
          <a:xfrm>
            <a:off x="801650" y="1205725"/>
            <a:ext cx="10515600" cy="43209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1000"/>
              </a:spcBef>
              <a:spcAft>
                <a:spcPts val="0"/>
              </a:spcAft>
              <a:buSzPct val="60810"/>
              <a:buNone/>
            </a:pPr>
            <a:r>
              <a:rPr lang="en-US"/>
              <a:t>Quick example of the same “good” address:</a:t>
            </a:r>
            <a:endParaRPr/>
          </a:p>
          <a:p>
            <a:pPr indent="0" lvl="0" marL="0" rtl="0" algn="ctr">
              <a:lnSpc>
                <a:spcPct val="90000"/>
              </a:lnSpc>
              <a:spcBef>
                <a:spcPts val="1000"/>
              </a:spcBef>
              <a:spcAft>
                <a:spcPts val="0"/>
              </a:spcAft>
              <a:buSzPct val="60810"/>
              <a:buNone/>
            </a:pPr>
            <a:r>
              <a:rPr lang="en-US"/>
              <a:t>2001:0db8:0000:1000:0000:0000:00a0:0000</a:t>
            </a:r>
            <a:endParaRPr/>
          </a:p>
          <a:p>
            <a:pPr indent="0" lvl="0" marL="0" rtl="0" algn="ctr">
              <a:lnSpc>
                <a:spcPct val="90000"/>
              </a:lnSpc>
              <a:spcBef>
                <a:spcPts val="1000"/>
              </a:spcBef>
              <a:spcAft>
                <a:spcPts val="0"/>
              </a:spcAft>
              <a:buSzPct val="60810"/>
              <a:buNone/>
            </a:pPr>
            <a:r>
              <a:rPr lang="en-US"/>
              <a:t>2001:db8:0:1000::a0:0</a:t>
            </a:r>
            <a:br>
              <a:rPr lang="en-US"/>
            </a:br>
            <a:endParaRPr/>
          </a:p>
          <a:p>
            <a:pPr indent="0" lvl="0" marL="0" rtl="0" algn="l">
              <a:lnSpc>
                <a:spcPct val="90000"/>
              </a:lnSpc>
              <a:spcBef>
                <a:spcPts val="1000"/>
              </a:spcBef>
              <a:spcAft>
                <a:spcPts val="0"/>
              </a:spcAft>
              <a:buSzPct val="60810"/>
              <a:buNone/>
            </a:pPr>
            <a:r>
              <a:rPr lang="en-US"/>
              <a:t>Quick examples of “bad” addresses:</a:t>
            </a:r>
            <a:endParaRPr/>
          </a:p>
          <a:p>
            <a:pPr indent="0" lvl="0" marL="0" rtl="0" algn="ctr">
              <a:lnSpc>
                <a:spcPct val="90000"/>
              </a:lnSpc>
              <a:spcBef>
                <a:spcPts val="1000"/>
              </a:spcBef>
              <a:spcAft>
                <a:spcPts val="0"/>
              </a:spcAft>
              <a:buSzPct val="60810"/>
              <a:buNone/>
            </a:pPr>
            <a:r>
              <a:rPr lang="en-US"/>
              <a:t>2001</a:t>
            </a:r>
            <a:r>
              <a:rPr lang="en-US">
                <a:highlight>
                  <a:srgbClr val="C9DAF8"/>
                </a:highlight>
              </a:rPr>
              <a:t>;</a:t>
            </a:r>
            <a:r>
              <a:rPr lang="en-US"/>
              <a:t>0db8::1</a:t>
            </a:r>
            <a:endParaRPr/>
          </a:p>
          <a:p>
            <a:pPr indent="0" lvl="0" marL="0" rtl="0" algn="ctr">
              <a:lnSpc>
                <a:spcPct val="90000"/>
              </a:lnSpc>
              <a:spcBef>
                <a:spcPts val="1000"/>
              </a:spcBef>
              <a:spcAft>
                <a:spcPts val="0"/>
              </a:spcAft>
              <a:buSzPct val="60810"/>
              <a:buNone/>
            </a:pPr>
            <a:r>
              <a:rPr lang="en-US"/>
              <a:t>2001:DB8</a:t>
            </a:r>
            <a:r>
              <a:rPr lang="en-US">
                <a:highlight>
                  <a:srgbClr val="C9DAF8"/>
                </a:highlight>
              </a:rPr>
              <a:t>::</a:t>
            </a:r>
            <a:r>
              <a:rPr lang="en-US"/>
              <a:t>1</a:t>
            </a:r>
            <a:r>
              <a:rPr lang="en-US">
                <a:highlight>
                  <a:srgbClr val="C9DAF8"/>
                </a:highlight>
              </a:rPr>
              <a:t>::</a:t>
            </a:r>
            <a:r>
              <a:rPr lang="en-US"/>
              <a:t>a0:0</a:t>
            </a:r>
            <a:endParaRPr/>
          </a:p>
          <a:p>
            <a:pPr indent="0" lvl="0" marL="0" rtl="0" algn="ctr">
              <a:lnSpc>
                <a:spcPct val="90000"/>
              </a:lnSpc>
              <a:spcBef>
                <a:spcPts val="1000"/>
              </a:spcBef>
              <a:spcAft>
                <a:spcPts val="0"/>
              </a:spcAft>
              <a:buSzPct val="60810"/>
              <a:buNone/>
            </a:pPr>
            <a:r>
              <a:t/>
            </a:r>
            <a:endParaRPr/>
          </a:p>
          <a:p>
            <a:pPr indent="0" lvl="0" marL="0" rtl="0" algn="ctr">
              <a:lnSpc>
                <a:spcPct val="90000"/>
              </a:lnSpc>
              <a:spcBef>
                <a:spcPts val="1000"/>
              </a:spcBef>
              <a:spcAft>
                <a:spcPts val="0"/>
              </a:spcAft>
              <a:buSzPct val="60810"/>
              <a:buNone/>
            </a:pPr>
            <a:r>
              <a:rPr lang="en-US"/>
              <a:t>Quick example of “ugly” addresses:</a:t>
            </a:r>
            <a:endParaRPr/>
          </a:p>
          <a:p>
            <a:pPr indent="0" lvl="0" marL="0" rtl="0" algn="ctr">
              <a:lnSpc>
                <a:spcPct val="90000"/>
              </a:lnSpc>
              <a:spcBef>
                <a:spcPts val="1000"/>
              </a:spcBef>
              <a:spcAft>
                <a:spcPts val="0"/>
              </a:spcAft>
              <a:buSzPct val="60810"/>
              <a:buNone/>
            </a:pPr>
            <a:r>
              <a:rPr lang="en-US"/>
              <a:t>2001:dB8:AbCd::000e</a:t>
            </a:r>
            <a:endParaRPr/>
          </a:p>
        </p:txBody>
      </p:sp>
      <p:sp>
        <p:nvSpPr>
          <p:cNvPr id="144" name="Google Shape;144;p1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5"/>
          <p:cNvSpPr txBox="1"/>
          <p:nvPr>
            <p:ph type="title"/>
          </p:nvPr>
        </p:nvSpPr>
        <p:spPr>
          <a:xfrm>
            <a:off x="838200" y="365125"/>
            <a:ext cx="10515600" cy="840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en-US"/>
              <a:t>Fundamentals that underpin IPv6 - Scopes</a:t>
            </a:r>
            <a:endParaRPr/>
          </a:p>
        </p:txBody>
      </p:sp>
      <p:sp>
        <p:nvSpPr>
          <p:cNvPr id="151" name="Google Shape;151;p15"/>
          <p:cNvSpPr txBox="1"/>
          <p:nvPr>
            <p:ph idx="1" type="body"/>
          </p:nvPr>
        </p:nvSpPr>
        <p:spPr>
          <a:xfrm>
            <a:off x="801650" y="1205725"/>
            <a:ext cx="10515600" cy="52263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1000"/>
              </a:spcBef>
              <a:spcAft>
                <a:spcPts val="0"/>
              </a:spcAft>
              <a:buSzPct val="72580"/>
              <a:buNone/>
            </a:pPr>
            <a:r>
              <a:rPr lang="en-US"/>
              <a:t>Why have one address when you can have many!</a:t>
            </a:r>
            <a:br>
              <a:rPr lang="en-US"/>
            </a:br>
            <a:br>
              <a:rPr lang="en-US"/>
            </a:br>
            <a:r>
              <a:rPr lang="en-US"/>
              <a:t>IPv6 Address Scopes:</a:t>
            </a:r>
            <a:br>
              <a:rPr lang="en-US"/>
            </a:br>
            <a:endParaRPr/>
          </a:p>
          <a:p>
            <a:pPr indent="-317182" lvl="0" marL="457200" rtl="0" algn="l">
              <a:lnSpc>
                <a:spcPct val="90000"/>
              </a:lnSpc>
              <a:spcBef>
                <a:spcPts val="1000"/>
              </a:spcBef>
              <a:spcAft>
                <a:spcPts val="0"/>
              </a:spcAft>
              <a:buSzPct val="56250"/>
              <a:buChar char="•"/>
            </a:pPr>
            <a:r>
              <a:rPr lang="en-US"/>
              <a:t>Global</a:t>
            </a:r>
            <a:endParaRPr/>
          </a:p>
          <a:p>
            <a:pPr indent="-317182" lvl="1" marL="914400" rtl="0" algn="l">
              <a:lnSpc>
                <a:spcPct val="90000"/>
              </a:lnSpc>
              <a:spcBef>
                <a:spcPts val="0"/>
              </a:spcBef>
              <a:spcAft>
                <a:spcPts val="0"/>
              </a:spcAft>
              <a:buSzPct val="56250"/>
              <a:buChar char="•"/>
            </a:pPr>
            <a:r>
              <a:rPr lang="en-US"/>
              <a:t>Global network “out there”</a:t>
            </a:r>
            <a:endParaRPr/>
          </a:p>
          <a:p>
            <a:pPr indent="0" lvl="0" marL="914400" rtl="0" algn="l">
              <a:lnSpc>
                <a:spcPct val="90000"/>
              </a:lnSpc>
              <a:spcBef>
                <a:spcPts val="1000"/>
              </a:spcBef>
              <a:spcAft>
                <a:spcPts val="0"/>
              </a:spcAft>
              <a:buSzPct val="72580"/>
              <a:buNone/>
            </a:pPr>
            <a:r>
              <a:t/>
            </a:r>
            <a:endParaRPr/>
          </a:p>
          <a:p>
            <a:pPr indent="-317182" lvl="0" marL="457200" rtl="0" algn="l">
              <a:lnSpc>
                <a:spcPct val="90000"/>
              </a:lnSpc>
              <a:spcBef>
                <a:spcPts val="1000"/>
              </a:spcBef>
              <a:spcAft>
                <a:spcPts val="0"/>
              </a:spcAft>
              <a:buSzPct val="56250"/>
              <a:buChar char="•"/>
            </a:pPr>
            <a:r>
              <a:rPr lang="en-US"/>
              <a:t>Link or link-local - fe80::/10 </a:t>
            </a:r>
            <a:endParaRPr/>
          </a:p>
          <a:p>
            <a:pPr indent="-317182" lvl="1" marL="914400" rtl="0" algn="l">
              <a:lnSpc>
                <a:spcPct val="90000"/>
              </a:lnSpc>
              <a:spcBef>
                <a:spcPts val="0"/>
              </a:spcBef>
              <a:spcAft>
                <a:spcPts val="0"/>
              </a:spcAft>
              <a:buSzPct val="56250"/>
              <a:buChar char="•"/>
            </a:pPr>
            <a:r>
              <a:rPr lang="en-US"/>
              <a:t>Immediate L2 collision domain</a:t>
            </a:r>
            <a:endParaRPr/>
          </a:p>
          <a:p>
            <a:pPr indent="0" lvl="0" marL="914400" rtl="0" algn="l">
              <a:lnSpc>
                <a:spcPct val="90000"/>
              </a:lnSpc>
              <a:spcBef>
                <a:spcPts val="1000"/>
              </a:spcBef>
              <a:spcAft>
                <a:spcPts val="0"/>
              </a:spcAft>
              <a:buSzPct val="72580"/>
              <a:buNone/>
            </a:pPr>
            <a:r>
              <a:t/>
            </a:r>
            <a:endParaRPr/>
          </a:p>
          <a:p>
            <a:pPr indent="-317182" lvl="0" marL="457200" rtl="0" algn="l">
              <a:lnSpc>
                <a:spcPct val="90000"/>
              </a:lnSpc>
              <a:spcBef>
                <a:spcPts val="1000"/>
              </a:spcBef>
              <a:spcAft>
                <a:spcPts val="0"/>
              </a:spcAft>
              <a:buSzPct val="56250"/>
              <a:buChar char="•"/>
            </a:pPr>
            <a:r>
              <a:rPr lang="en-US"/>
              <a:t>Unique-local (ULAs) </a:t>
            </a:r>
            <a:endParaRPr/>
          </a:p>
          <a:p>
            <a:pPr indent="-317182" lvl="1" marL="914400" rtl="0" algn="l">
              <a:lnSpc>
                <a:spcPct val="90000"/>
              </a:lnSpc>
              <a:spcBef>
                <a:spcPts val="0"/>
              </a:spcBef>
              <a:spcAft>
                <a:spcPts val="0"/>
              </a:spcAft>
              <a:buSzPct val="56250"/>
              <a:buChar char="•"/>
            </a:pPr>
            <a:r>
              <a:rPr lang="en-US"/>
              <a:t>fc00::/7 ( space per RFC BUT, use a generator )</a:t>
            </a:r>
            <a:endParaRPr/>
          </a:p>
          <a:p>
            <a:pPr indent="-317182" lvl="2" marL="1371600" rtl="0" algn="l">
              <a:lnSpc>
                <a:spcPct val="90000"/>
              </a:lnSpc>
              <a:spcBef>
                <a:spcPts val="0"/>
              </a:spcBef>
              <a:spcAft>
                <a:spcPts val="0"/>
              </a:spcAft>
              <a:buSzPct val="56250"/>
              <a:buChar char="•"/>
            </a:pPr>
            <a:r>
              <a:rPr lang="en-US"/>
              <a:t>e.g. - </a:t>
            </a:r>
            <a:r>
              <a:rPr lang="en-US" u="sng">
                <a:solidFill>
                  <a:schemeClr val="hlink"/>
                </a:solidFill>
                <a:hlinkClick r:id="rId3"/>
              </a:rPr>
              <a:t>https://unique-local-ipv6.com/</a:t>
            </a:r>
            <a:r>
              <a:rPr lang="en-US"/>
              <a:t> </a:t>
            </a:r>
            <a:endParaRPr/>
          </a:p>
          <a:p>
            <a:pPr indent="-317182" lvl="1" marL="914400" rtl="0" algn="l">
              <a:lnSpc>
                <a:spcPct val="90000"/>
              </a:lnSpc>
              <a:spcBef>
                <a:spcPts val="0"/>
              </a:spcBef>
              <a:spcAft>
                <a:spcPts val="0"/>
              </a:spcAft>
              <a:buSzPct val="56250"/>
              <a:buChar char="•"/>
            </a:pPr>
            <a:r>
              <a:rPr lang="en-US"/>
              <a:t>Can </a:t>
            </a:r>
            <a:r>
              <a:rPr lang="en-US" u="sng">
                <a:solidFill>
                  <a:schemeClr val="hlink"/>
                </a:solidFill>
                <a:hlinkClick r:id="rId4"/>
              </a:rPr>
              <a:t>BREAK Dual Stack</a:t>
            </a:r>
            <a:r>
              <a:rPr lang="en-US"/>
              <a:t>: </a:t>
            </a:r>
            <a:endParaRPr/>
          </a:p>
          <a:p>
            <a:pPr indent="-317182" lvl="1" marL="914400" rtl="0" algn="l">
              <a:lnSpc>
                <a:spcPct val="90000"/>
              </a:lnSpc>
              <a:spcBef>
                <a:spcPts val="0"/>
              </a:spcBef>
              <a:spcAft>
                <a:spcPts val="0"/>
              </a:spcAft>
              <a:buSzPct val="56250"/>
              <a:buChar char="•"/>
            </a:pPr>
            <a:r>
              <a:rPr lang="en-US"/>
              <a:t>ULA use for EDGE CASES only.  </a:t>
            </a:r>
            <a:endParaRPr/>
          </a:p>
          <a:p>
            <a:pPr indent="-317182" lvl="2" marL="1371600" rtl="0" algn="l">
              <a:lnSpc>
                <a:spcPct val="90000"/>
              </a:lnSpc>
              <a:spcBef>
                <a:spcPts val="0"/>
              </a:spcBef>
              <a:spcAft>
                <a:spcPts val="0"/>
              </a:spcAft>
              <a:buSzPct val="56250"/>
              <a:buChar char="•"/>
            </a:pPr>
            <a:r>
              <a:rPr lang="en-US"/>
              <a:t>Use case:  Truly back-to-back IPv6 ONLY network DB server</a:t>
            </a:r>
            <a:endParaRPr/>
          </a:p>
          <a:p>
            <a:pPr indent="-317182" lvl="2" marL="1371600" rtl="0" algn="l">
              <a:lnSpc>
                <a:spcPct val="90000"/>
              </a:lnSpc>
              <a:spcBef>
                <a:spcPts val="0"/>
              </a:spcBef>
              <a:spcAft>
                <a:spcPts val="0"/>
              </a:spcAft>
              <a:buSzPct val="56250"/>
              <a:buChar char="•"/>
            </a:pPr>
            <a:r>
              <a:rPr lang="en-US"/>
              <a:t>Think back-end ONLY DB “quorum” cluster traffic.</a:t>
            </a:r>
            <a:endParaRPr/>
          </a:p>
        </p:txBody>
      </p:sp>
      <p:sp>
        <p:nvSpPr>
          <p:cNvPr id="152" name="Google Shape;152;p1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6"/>
          <p:cNvSpPr txBox="1"/>
          <p:nvPr>
            <p:ph type="title"/>
          </p:nvPr>
        </p:nvSpPr>
        <p:spPr>
          <a:xfrm>
            <a:off x="838200" y="365125"/>
            <a:ext cx="10515600" cy="840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en-US"/>
              <a:t>Fundamentals that underpin IPv6 - Specials</a:t>
            </a:r>
            <a:endParaRPr/>
          </a:p>
        </p:txBody>
      </p:sp>
      <p:sp>
        <p:nvSpPr>
          <p:cNvPr id="159" name="Google Shape;159;p16"/>
          <p:cNvSpPr txBox="1"/>
          <p:nvPr>
            <p:ph idx="1" type="body"/>
          </p:nvPr>
        </p:nvSpPr>
        <p:spPr>
          <a:xfrm>
            <a:off x="801650" y="1205725"/>
            <a:ext cx="10515600" cy="43209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1000"/>
              </a:spcBef>
              <a:spcAft>
                <a:spcPts val="0"/>
              </a:spcAft>
              <a:buSzPts val="1946"/>
              <a:buNone/>
            </a:pPr>
            <a:r>
              <a:rPr lang="en-US"/>
              <a:t>Special-Purpose address allocations ( small sample):</a:t>
            </a:r>
            <a:endParaRPr/>
          </a:p>
          <a:p>
            <a:pPr indent="-342899" lvl="0" marL="457200" rtl="0" algn="l">
              <a:lnSpc>
                <a:spcPct val="90000"/>
              </a:lnSpc>
              <a:spcBef>
                <a:spcPts val="1000"/>
              </a:spcBef>
              <a:spcAft>
                <a:spcPts val="0"/>
              </a:spcAft>
              <a:buSzPts val="1800"/>
              <a:buChar char="-"/>
            </a:pPr>
            <a:r>
              <a:rPr lang="en-US"/>
              <a:t>::1/128 - loopback</a:t>
            </a:r>
            <a:endParaRPr/>
          </a:p>
          <a:p>
            <a:pPr indent="-342899" lvl="0" marL="457200" rtl="0" algn="l">
              <a:lnSpc>
                <a:spcPct val="90000"/>
              </a:lnSpc>
              <a:spcBef>
                <a:spcPts val="0"/>
              </a:spcBef>
              <a:spcAft>
                <a:spcPts val="0"/>
              </a:spcAft>
              <a:buSzPts val="1800"/>
              <a:buChar char="-"/>
            </a:pPr>
            <a:r>
              <a:rPr lang="en-US"/>
              <a:t>::/128 - unspecified address</a:t>
            </a:r>
            <a:endParaRPr/>
          </a:p>
          <a:p>
            <a:pPr indent="-342899" lvl="0" marL="457200" rtl="0" algn="l">
              <a:lnSpc>
                <a:spcPct val="90000"/>
              </a:lnSpc>
              <a:spcBef>
                <a:spcPts val="0"/>
              </a:spcBef>
              <a:spcAft>
                <a:spcPts val="0"/>
              </a:spcAft>
              <a:buSzPts val="1800"/>
              <a:buChar char="-"/>
            </a:pPr>
            <a:r>
              <a:rPr lang="en-US"/>
              <a:t>fe80::/10 - Link-Local unicast space</a:t>
            </a:r>
            <a:endParaRPr/>
          </a:p>
          <a:p>
            <a:pPr indent="-342899" lvl="0" marL="457200" rtl="0" algn="l">
              <a:lnSpc>
                <a:spcPct val="90000"/>
              </a:lnSpc>
              <a:spcBef>
                <a:spcPts val="0"/>
              </a:spcBef>
              <a:spcAft>
                <a:spcPts val="0"/>
              </a:spcAft>
              <a:buSzPts val="1800"/>
              <a:buChar char="-"/>
            </a:pPr>
            <a:r>
              <a:rPr lang="en-US"/>
              <a:t>2001:db8::/32 - documentation space</a:t>
            </a:r>
            <a:endParaRPr/>
          </a:p>
          <a:p>
            <a:pPr indent="-342899" lvl="0" marL="457200" rtl="0" algn="l">
              <a:lnSpc>
                <a:spcPct val="90000"/>
              </a:lnSpc>
              <a:spcBef>
                <a:spcPts val="0"/>
              </a:spcBef>
              <a:spcAft>
                <a:spcPts val="0"/>
              </a:spcAft>
              <a:buSzPts val="1800"/>
              <a:buChar char="-"/>
            </a:pPr>
            <a:r>
              <a:rPr lang="en-US"/>
              <a:t>3fff::/20 - augmented documentation space</a:t>
            </a:r>
            <a:endParaRPr/>
          </a:p>
          <a:p>
            <a:pPr indent="-342899" lvl="0" marL="457200" rtl="0" algn="l">
              <a:lnSpc>
                <a:spcPct val="90000"/>
              </a:lnSpc>
              <a:spcBef>
                <a:spcPts val="0"/>
              </a:spcBef>
              <a:spcAft>
                <a:spcPts val="0"/>
              </a:spcAft>
              <a:buSzPts val="1800"/>
              <a:buChar char="-"/>
            </a:pPr>
            <a:r>
              <a:rPr lang="en-US"/>
              <a:t>fc00::/7 - unique local </a:t>
            </a:r>
            <a:endParaRPr/>
          </a:p>
          <a:p>
            <a:pPr indent="-342899" lvl="0" marL="457200" rtl="0" algn="l">
              <a:lnSpc>
                <a:spcPct val="90000"/>
              </a:lnSpc>
              <a:spcBef>
                <a:spcPts val="0"/>
              </a:spcBef>
              <a:spcAft>
                <a:spcPts val="0"/>
              </a:spcAft>
              <a:buSzPts val="1800"/>
              <a:buChar char="-"/>
            </a:pPr>
            <a:r>
              <a:rPr lang="en-US"/>
              <a:t>2002::/16 - 6 to 4  ( e.g. - instruments that just cannot IPv6 )</a:t>
            </a:r>
            <a:endParaRPr/>
          </a:p>
          <a:p>
            <a:pPr indent="0" lvl="0" marL="0" rtl="0" algn="l">
              <a:lnSpc>
                <a:spcPct val="90000"/>
              </a:lnSpc>
              <a:spcBef>
                <a:spcPts val="1000"/>
              </a:spcBef>
              <a:spcAft>
                <a:spcPts val="0"/>
              </a:spcAft>
              <a:buSzPts val="1946"/>
              <a:buNone/>
            </a:pPr>
            <a:br>
              <a:rPr lang="en-US"/>
            </a:br>
            <a:r>
              <a:rPr lang="en-US"/>
              <a:t>Internet Assigned Numbers Authority ( IANA ) has the:</a:t>
            </a:r>
            <a:endParaRPr/>
          </a:p>
          <a:p>
            <a:pPr indent="0" lvl="0" marL="0" rtl="0" algn="l">
              <a:lnSpc>
                <a:spcPct val="90000"/>
              </a:lnSpc>
              <a:spcBef>
                <a:spcPts val="1000"/>
              </a:spcBef>
              <a:spcAft>
                <a:spcPts val="0"/>
              </a:spcAft>
              <a:buSzPts val="1946"/>
              <a:buNone/>
            </a:pPr>
            <a:r>
              <a:rPr lang="en-US"/>
              <a:t> </a:t>
            </a:r>
            <a:r>
              <a:rPr lang="en-US" u="sng">
                <a:solidFill>
                  <a:schemeClr val="hlink"/>
                </a:solidFill>
                <a:hlinkClick r:id="rId3"/>
              </a:rPr>
              <a:t>Special-Purpose Address Registry</a:t>
            </a:r>
            <a:r>
              <a:rPr lang="en-US"/>
              <a:t> </a:t>
            </a:r>
            <a:endParaRPr/>
          </a:p>
        </p:txBody>
      </p:sp>
      <p:sp>
        <p:nvSpPr>
          <p:cNvPr id="160" name="Google Shape;160;p1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7"/>
          <p:cNvSpPr txBox="1"/>
          <p:nvPr>
            <p:ph type="title"/>
          </p:nvPr>
        </p:nvSpPr>
        <p:spPr>
          <a:xfrm>
            <a:off x="838200" y="365125"/>
            <a:ext cx="10515600" cy="840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en-US"/>
              <a:t>Fundamentals that underpin IPv6 - Multicast</a:t>
            </a:r>
            <a:endParaRPr/>
          </a:p>
        </p:txBody>
      </p:sp>
      <p:sp>
        <p:nvSpPr>
          <p:cNvPr id="167" name="Google Shape;167;p17"/>
          <p:cNvSpPr txBox="1"/>
          <p:nvPr>
            <p:ph idx="1" type="body"/>
          </p:nvPr>
        </p:nvSpPr>
        <p:spPr>
          <a:xfrm>
            <a:off x="801650" y="1205725"/>
            <a:ext cx="10515600" cy="43209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1000"/>
              </a:spcBef>
              <a:spcAft>
                <a:spcPts val="0"/>
              </a:spcAft>
              <a:buSzPct val="72580"/>
              <a:buNone/>
            </a:pPr>
            <a:r>
              <a:rPr lang="en-US"/>
              <a:t>ff00::/8 - destination addresses - </a:t>
            </a:r>
            <a:r>
              <a:rPr lang="en-US" u="sng">
                <a:solidFill>
                  <a:schemeClr val="hlink"/>
                </a:solidFill>
                <a:hlinkClick r:id="rId3"/>
              </a:rPr>
              <a:t>IANA link</a:t>
            </a:r>
            <a:r>
              <a:rPr lang="en-US"/>
              <a:t>  </a:t>
            </a:r>
            <a:endParaRPr/>
          </a:p>
          <a:p>
            <a:pPr indent="0" lvl="0" marL="457200" rtl="0" algn="l">
              <a:lnSpc>
                <a:spcPct val="90000"/>
              </a:lnSpc>
              <a:spcBef>
                <a:spcPts val="1000"/>
              </a:spcBef>
              <a:spcAft>
                <a:spcPts val="0"/>
              </a:spcAft>
              <a:buSzPct val="72580"/>
              <a:buNone/>
            </a:pPr>
            <a:r>
              <a:t/>
            </a:r>
            <a:endParaRPr/>
          </a:p>
          <a:p>
            <a:pPr indent="0" lvl="0" marL="457200" rtl="0" algn="l">
              <a:lnSpc>
                <a:spcPct val="90000"/>
              </a:lnSpc>
              <a:spcBef>
                <a:spcPts val="1000"/>
              </a:spcBef>
              <a:spcAft>
                <a:spcPts val="0"/>
              </a:spcAft>
              <a:buSzPct val="72580"/>
              <a:buNone/>
            </a:pPr>
            <a:r>
              <a:rPr lang="en-US"/>
              <a:t>interface local</a:t>
            </a:r>
            <a:endParaRPr/>
          </a:p>
          <a:p>
            <a:pPr indent="-317182" lvl="2" marL="1371600" rtl="0" algn="l">
              <a:lnSpc>
                <a:spcPct val="90000"/>
              </a:lnSpc>
              <a:spcBef>
                <a:spcPts val="500"/>
              </a:spcBef>
              <a:spcAft>
                <a:spcPts val="0"/>
              </a:spcAft>
              <a:buSzPct val="56250"/>
              <a:buChar char="•"/>
            </a:pPr>
            <a:r>
              <a:rPr lang="en-US"/>
              <a:t>ff01::1  ( all nodes [ iface - local ] )</a:t>
            </a:r>
            <a:endParaRPr/>
          </a:p>
          <a:p>
            <a:pPr indent="-317182" lvl="2" marL="1371600" rtl="0" algn="l">
              <a:lnSpc>
                <a:spcPct val="90000"/>
              </a:lnSpc>
              <a:spcBef>
                <a:spcPts val="0"/>
              </a:spcBef>
              <a:spcAft>
                <a:spcPts val="0"/>
              </a:spcAft>
              <a:buSzPct val="56250"/>
              <a:buChar char="•"/>
            </a:pPr>
            <a:r>
              <a:rPr lang="en-US"/>
              <a:t>ff01::2  ( all routers [ iface local ] )</a:t>
            </a:r>
            <a:endParaRPr/>
          </a:p>
          <a:p>
            <a:pPr indent="0" lvl="0" marL="457200" rtl="0" algn="l">
              <a:lnSpc>
                <a:spcPct val="90000"/>
              </a:lnSpc>
              <a:spcBef>
                <a:spcPts val="1000"/>
              </a:spcBef>
              <a:spcAft>
                <a:spcPts val="0"/>
              </a:spcAft>
              <a:buSzPct val="72580"/>
              <a:buNone/>
            </a:pPr>
            <a:r>
              <a:rPr lang="en-US"/>
              <a:t>link-local</a:t>
            </a:r>
            <a:endParaRPr/>
          </a:p>
          <a:p>
            <a:pPr indent="-317182" lvl="2" marL="1371600" rtl="0" algn="l">
              <a:lnSpc>
                <a:spcPct val="90000"/>
              </a:lnSpc>
              <a:spcBef>
                <a:spcPts val="500"/>
              </a:spcBef>
              <a:spcAft>
                <a:spcPts val="0"/>
              </a:spcAft>
              <a:buSzPct val="56250"/>
              <a:buChar char="•"/>
            </a:pPr>
            <a:r>
              <a:rPr lang="en-US"/>
              <a:t>ff02::1  ( all nodes [ link - local ] )</a:t>
            </a:r>
            <a:endParaRPr/>
          </a:p>
          <a:p>
            <a:pPr indent="-317182" lvl="2" marL="1371600" rtl="0" algn="l">
              <a:lnSpc>
                <a:spcPct val="90000"/>
              </a:lnSpc>
              <a:spcBef>
                <a:spcPts val="0"/>
              </a:spcBef>
              <a:spcAft>
                <a:spcPts val="0"/>
              </a:spcAft>
              <a:buSzPct val="56250"/>
              <a:buChar char="•"/>
            </a:pPr>
            <a:r>
              <a:rPr lang="en-US"/>
              <a:t>ff02::2  ( all routers [ link local ] )</a:t>
            </a:r>
            <a:endParaRPr/>
          </a:p>
          <a:p>
            <a:pPr indent="0" lvl="0" marL="457200" rtl="0" algn="l">
              <a:lnSpc>
                <a:spcPct val="90000"/>
              </a:lnSpc>
              <a:spcBef>
                <a:spcPts val="1000"/>
              </a:spcBef>
              <a:spcAft>
                <a:spcPts val="0"/>
              </a:spcAft>
              <a:buSzPct val="72580"/>
              <a:buNone/>
            </a:pPr>
            <a:r>
              <a:rPr lang="en-US"/>
              <a:t>site-local</a:t>
            </a:r>
            <a:endParaRPr/>
          </a:p>
          <a:p>
            <a:pPr indent="-317182" lvl="2" marL="1371600" rtl="0" algn="l">
              <a:lnSpc>
                <a:spcPct val="90000"/>
              </a:lnSpc>
              <a:spcBef>
                <a:spcPts val="500"/>
              </a:spcBef>
              <a:spcAft>
                <a:spcPts val="0"/>
              </a:spcAft>
              <a:buSzPct val="56250"/>
              <a:buChar char="•"/>
            </a:pPr>
            <a:r>
              <a:rPr lang="en-US"/>
              <a:t>ff05::2  ( all routers [ site local ] )</a:t>
            </a:r>
            <a:endParaRPr/>
          </a:p>
          <a:p>
            <a:pPr indent="0" lvl="0" marL="0" rtl="0" algn="l">
              <a:lnSpc>
                <a:spcPct val="90000"/>
              </a:lnSpc>
              <a:spcBef>
                <a:spcPts val="1000"/>
              </a:spcBef>
              <a:spcAft>
                <a:spcPts val="0"/>
              </a:spcAft>
              <a:buSzPct val="72580"/>
              <a:buNone/>
            </a:pPr>
            <a:r>
              <a:t/>
            </a:r>
            <a:endParaRPr/>
          </a:p>
          <a:p>
            <a:pPr indent="0" lvl="0" marL="0" rtl="0" algn="l">
              <a:lnSpc>
                <a:spcPct val="90000"/>
              </a:lnSpc>
              <a:spcBef>
                <a:spcPts val="1000"/>
              </a:spcBef>
              <a:spcAft>
                <a:spcPts val="0"/>
              </a:spcAft>
              <a:buSzPct val="72580"/>
              <a:buNone/>
            </a:pPr>
            <a:r>
              <a:rPr lang="en-US"/>
              <a:t>Do not confuse with Special-Purpose  fc00::/7  ULA space</a:t>
            </a:r>
            <a:endParaRPr/>
          </a:p>
        </p:txBody>
      </p:sp>
      <p:sp>
        <p:nvSpPr>
          <p:cNvPr id="168" name="Google Shape;168;p1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8"/>
          <p:cNvSpPr txBox="1"/>
          <p:nvPr>
            <p:ph type="title"/>
          </p:nvPr>
        </p:nvSpPr>
        <p:spPr>
          <a:xfrm>
            <a:off x="838200" y="365125"/>
            <a:ext cx="10515600" cy="8406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ts val="990"/>
              <a:buFont typeface="Arial"/>
              <a:buNone/>
            </a:pPr>
            <a:r>
              <a:rPr lang="en-US"/>
              <a:t>Fundamentals that underpin IPv6 - Allocations</a:t>
            </a:r>
            <a:endParaRPr/>
          </a:p>
        </p:txBody>
      </p:sp>
      <p:sp>
        <p:nvSpPr>
          <p:cNvPr id="175" name="Google Shape;175;p18"/>
          <p:cNvSpPr txBox="1"/>
          <p:nvPr>
            <p:ph idx="1" type="body"/>
          </p:nvPr>
        </p:nvSpPr>
        <p:spPr>
          <a:xfrm>
            <a:off x="801650" y="1205725"/>
            <a:ext cx="10515600" cy="4320900"/>
          </a:xfrm>
          <a:prstGeom prst="rect">
            <a:avLst/>
          </a:prstGeom>
          <a:noFill/>
          <a:ln>
            <a:noFill/>
          </a:ln>
        </p:spPr>
        <p:txBody>
          <a:bodyPr anchorCtr="0" anchor="t" bIns="45700" lIns="91425" spcFirstLastPara="1" rIns="91425" wrap="square" tIns="45700">
            <a:normAutofit fontScale="47500" lnSpcReduction="20000"/>
          </a:bodyPr>
          <a:lstStyle/>
          <a:p>
            <a:pPr indent="0" lvl="0" marL="279400" rtl="0" algn="l">
              <a:lnSpc>
                <a:spcPct val="120000"/>
              </a:lnSpc>
              <a:spcBef>
                <a:spcPts val="1800"/>
              </a:spcBef>
              <a:spcAft>
                <a:spcPts val="0"/>
              </a:spcAft>
              <a:buClr>
                <a:schemeClr val="dk1"/>
              </a:buClr>
              <a:buSzPct val="29315"/>
              <a:buFont typeface="Arial"/>
              <a:buNone/>
            </a:pPr>
            <a:r>
              <a:rPr lang="en-US" sz="3750">
                <a:solidFill>
                  <a:srgbClr val="002D38"/>
                </a:solidFill>
                <a:highlight>
                  <a:srgbClr val="FFFFFF"/>
                </a:highlight>
                <a:latin typeface="Roboto"/>
                <a:ea typeface="Roboto"/>
                <a:cs typeface="Roboto"/>
                <a:sym typeface="Roboto"/>
              </a:rPr>
              <a:t>Per - ARIN - </a:t>
            </a:r>
            <a:r>
              <a:rPr lang="en-US" sz="3750" u="sng">
                <a:solidFill>
                  <a:schemeClr val="hlink"/>
                </a:solidFill>
                <a:highlight>
                  <a:srgbClr val="FFFFFF"/>
                </a:highlight>
                <a:latin typeface="Roboto"/>
                <a:ea typeface="Roboto"/>
                <a:cs typeface="Roboto"/>
                <a:sym typeface="Roboto"/>
                <a:hlinkClick r:id="rId3"/>
              </a:rPr>
              <a:t>FYI</a:t>
            </a:r>
            <a:br>
              <a:rPr lang="en-US" sz="2579">
                <a:solidFill>
                  <a:srgbClr val="002D38"/>
                </a:solidFill>
                <a:highlight>
                  <a:srgbClr val="FFFFFF"/>
                </a:highlight>
                <a:latin typeface="Roboto"/>
                <a:ea typeface="Roboto"/>
                <a:cs typeface="Roboto"/>
                <a:sym typeface="Roboto"/>
              </a:rPr>
            </a:br>
            <a:br>
              <a:rPr lang="en-US" sz="2579">
                <a:solidFill>
                  <a:srgbClr val="002D38"/>
                </a:solidFill>
                <a:highlight>
                  <a:srgbClr val="FFFFFF"/>
                </a:highlight>
                <a:latin typeface="Roboto"/>
                <a:ea typeface="Roboto"/>
                <a:cs typeface="Roboto"/>
                <a:sym typeface="Roboto"/>
              </a:rPr>
            </a:br>
            <a:r>
              <a:rPr lang="en-US" sz="4237">
                <a:solidFill>
                  <a:srgbClr val="002D38"/>
                </a:solidFill>
                <a:highlight>
                  <a:srgbClr val="FFFFFF"/>
                </a:highlight>
                <a:latin typeface="Roboto"/>
                <a:ea typeface="Roboto"/>
                <a:cs typeface="Roboto"/>
                <a:sym typeface="Roboto"/>
              </a:rPr>
              <a:t>“</a:t>
            </a:r>
            <a:br>
              <a:rPr lang="en-US" sz="2837">
                <a:solidFill>
                  <a:srgbClr val="002D38"/>
                </a:solidFill>
                <a:highlight>
                  <a:srgbClr val="FFFFFF"/>
                </a:highlight>
                <a:latin typeface="Roboto"/>
                <a:ea typeface="Roboto"/>
                <a:cs typeface="Roboto"/>
                <a:sym typeface="Roboto"/>
              </a:rPr>
            </a:br>
            <a:r>
              <a:rPr lang="en-US" sz="3309">
                <a:solidFill>
                  <a:srgbClr val="002D38"/>
                </a:solidFill>
                <a:highlight>
                  <a:srgbClr val="FFFFFF"/>
                </a:highlight>
                <a:latin typeface="Roboto"/>
                <a:ea typeface="Roboto"/>
                <a:cs typeface="Roboto"/>
                <a:sym typeface="Roboto"/>
              </a:rPr>
              <a:t>2.14. Serving Site (IPv6)</a:t>
            </a:r>
            <a:endParaRPr sz="3309">
              <a:solidFill>
                <a:srgbClr val="002D38"/>
              </a:solidFill>
              <a:highlight>
                <a:srgbClr val="FFFFFF"/>
              </a:highlight>
              <a:latin typeface="Roboto"/>
              <a:ea typeface="Roboto"/>
              <a:cs typeface="Roboto"/>
              <a:sym typeface="Roboto"/>
            </a:endParaRPr>
          </a:p>
          <a:p>
            <a:pPr indent="0" lvl="0" marL="279400" rtl="0" algn="l">
              <a:lnSpc>
                <a:spcPct val="150000"/>
              </a:lnSpc>
              <a:spcBef>
                <a:spcPts val="1400"/>
              </a:spcBef>
              <a:spcAft>
                <a:spcPts val="0"/>
              </a:spcAft>
              <a:buClr>
                <a:schemeClr val="dk1"/>
              </a:buClr>
              <a:buSzPct val="35365"/>
              <a:buFont typeface="Arial"/>
              <a:buNone/>
            </a:pPr>
            <a:r>
              <a:rPr lang="en-US" sz="3110">
                <a:solidFill>
                  <a:srgbClr val="333333"/>
                </a:solidFill>
                <a:highlight>
                  <a:srgbClr val="FFFFFF"/>
                </a:highlight>
                <a:latin typeface="Roboto"/>
                <a:ea typeface="Roboto"/>
                <a:cs typeface="Roboto"/>
                <a:sym typeface="Roboto"/>
              </a:rPr>
              <a:t>When applied to IPv6 policies, the term serving site means a location where an ISP terminates or aggregates customer connections, including, but, not limited to points of presence (POPs), datacenters, central or local switching offices or regional or local combinations thereof.</a:t>
            </a:r>
            <a:endParaRPr sz="3110">
              <a:solidFill>
                <a:srgbClr val="333333"/>
              </a:solidFill>
              <a:highlight>
                <a:srgbClr val="FFFFFF"/>
              </a:highlight>
              <a:latin typeface="Roboto"/>
              <a:ea typeface="Roboto"/>
              <a:cs typeface="Roboto"/>
              <a:sym typeface="Roboto"/>
            </a:endParaRPr>
          </a:p>
          <a:p>
            <a:pPr indent="0" lvl="0" marL="279400" rtl="0" algn="l">
              <a:lnSpc>
                <a:spcPct val="120000"/>
              </a:lnSpc>
              <a:spcBef>
                <a:spcPts val="1800"/>
              </a:spcBef>
              <a:spcAft>
                <a:spcPts val="0"/>
              </a:spcAft>
              <a:buClr>
                <a:schemeClr val="dk1"/>
              </a:buClr>
              <a:buSzPct val="33216"/>
              <a:buFont typeface="Arial"/>
              <a:buNone/>
            </a:pPr>
            <a:r>
              <a:rPr lang="en-US" sz="3309">
                <a:solidFill>
                  <a:srgbClr val="002D38"/>
                </a:solidFill>
                <a:highlight>
                  <a:srgbClr val="FFFFFF"/>
                </a:highlight>
                <a:latin typeface="Roboto"/>
                <a:ea typeface="Roboto"/>
                <a:cs typeface="Roboto"/>
                <a:sym typeface="Roboto"/>
              </a:rPr>
              <a:t>2.15. Provider Assignment Unit (IPv6)</a:t>
            </a:r>
            <a:endParaRPr sz="3309">
              <a:solidFill>
                <a:srgbClr val="002D38"/>
              </a:solidFill>
              <a:highlight>
                <a:srgbClr val="FFFFFF"/>
              </a:highlight>
              <a:latin typeface="Roboto"/>
              <a:ea typeface="Roboto"/>
              <a:cs typeface="Roboto"/>
              <a:sym typeface="Roboto"/>
            </a:endParaRPr>
          </a:p>
          <a:p>
            <a:pPr indent="0" lvl="0" marL="279400" rtl="0" algn="l">
              <a:lnSpc>
                <a:spcPct val="150000"/>
              </a:lnSpc>
              <a:spcBef>
                <a:spcPts val="1400"/>
              </a:spcBef>
              <a:spcAft>
                <a:spcPts val="0"/>
              </a:spcAft>
              <a:buClr>
                <a:schemeClr val="dk1"/>
              </a:buClr>
              <a:buSzPct val="35365"/>
              <a:buFont typeface="Arial"/>
              <a:buNone/>
            </a:pPr>
            <a:r>
              <a:rPr lang="en-US" sz="3110">
                <a:solidFill>
                  <a:srgbClr val="333333"/>
                </a:solidFill>
                <a:highlight>
                  <a:srgbClr val="FFFFFF"/>
                </a:highlight>
                <a:latin typeface="Roboto"/>
                <a:ea typeface="Roboto"/>
                <a:cs typeface="Roboto"/>
                <a:sym typeface="Roboto"/>
              </a:rPr>
              <a:t>When applied to IPv6 policies, the term “provider assignment unit” shall mean the prefix of the </a:t>
            </a:r>
            <a:r>
              <a:rPr b="1" lang="en-US" sz="3110">
                <a:solidFill>
                  <a:srgbClr val="333333"/>
                </a:solidFill>
                <a:highlight>
                  <a:srgbClr val="FFFFFF"/>
                </a:highlight>
                <a:latin typeface="Roboto"/>
                <a:ea typeface="Roboto"/>
                <a:cs typeface="Roboto"/>
                <a:sym typeface="Roboto"/>
              </a:rPr>
              <a:t>smallest block </a:t>
            </a:r>
            <a:r>
              <a:rPr lang="en-US" sz="3110">
                <a:solidFill>
                  <a:srgbClr val="333333"/>
                </a:solidFill>
                <a:highlight>
                  <a:srgbClr val="FFFFFF"/>
                </a:highlight>
                <a:latin typeface="Roboto"/>
                <a:ea typeface="Roboto"/>
                <a:cs typeface="Roboto"/>
                <a:sym typeface="Roboto"/>
              </a:rPr>
              <a:t>a given ISP assigns to end sites </a:t>
            </a:r>
            <a:r>
              <a:rPr b="1" lang="en-US" sz="3325">
                <a:solidFill>
                  <a:srgbClr val="333333"/>
                </a:solidFill>
                <a:highlight>
                  <a:srgbClr val="FFFFFF"/>
                </a:highlight>
                <a:latin typeface="Roboto"/>
                <a:ea typeface="Roboto"/>
                <a:cs typeface="Roboto"/>
                <a:sym typeface="Roboto"/>
              </a:rPr>
              <a:t>(recommended /48)</a:t>
            </a:r>
            <a:r>
              <a:rPr lang="en-US" sz="3110">
                <a:solidFill>
                  <a:srgbClr val="333333"/>
                </a:solidFill>
                <a:highlight>
                  <a:srgbClr val="FFFFFF"/>
                </a:highlight>
                <a:latin typeface="Roboto"/>
                <a:ea typeface="Roboto"/>
                <a:cs typeface="Roboto"/>
                <a:sym typeface="Roboto"/>
              </a:rPr>
              <a:t>.</a:t>
            </a:r>
            <a:br>
              <a:rPr lang="en-US" sz="2637">
                <a:solidFill>
                  <a:srgbClr val="333333"/>
                </a:solidFill>
                <a:highlight>
                  <a:srgbClr val="FFFFFF"/>
                </a:highlight>
                <a:latin typeface="Roboto"/>
                <a:ea typeface="Roboto"/>
                <a:cs typeface="Roboto"/>
                <a:sym typeface="Roboto"/>
              </a:rPr>
            </a:br>
            <a:r>
              <a:rPr lang="en-US" sz="4137">
                <a:solidFill>
                  <a:srgbClr val="333333"/>
                </a:solidFill>
                <a:highlight>
                  <a:srgbClr val="FFFFFF"/>
                </a:highlight>
                <a:latin typeface="Roboto"/>
                <a:ea typeface="Roboto"/>
                <a:cs typeface="Roboto"/>
                <a:sym typeface="Roboto"/>
              </a:rPr>
              <a:t>”</a:t>
            </a:r>
            <a:endParaRPr sz="4237">
              <a:solidFill>
                <a:srgbClr val="333333"/>
              </a:solidFill>
              <a:highlight>
                <a:srgbClr val="FFFFFF"/>
              </a:highlight>
              <a:latin typeface="Roboto"/>
              <a:ea typeface="Roboto"/>
              <a:cs typeface="Roboto"/>
              <a:sym typeface="Roboto"/>
            </a:endParaRPr>
          </a:p>
          <a:p>
            <a:pPr indent="0" lvl="0" marL="0" rtl="0" algn="l">
              <a:lnSpc>
                <a:spcPct val="90000"/>
              </a:lnSpc>
              <a:spcBef>
                <a:spcPts val="1400"/>
              </a:spcBef>
              <a:spcAft>
                <a:spcPts val="0"/>
              </a:spcAft>
              <a:buSzPct val="118420"/>
              <a:buNone/>
            </a:pPr>
            <a:r>
              <a:t/>
            </a:r>
            <a:endParaRPr/>
          </a:p>
        </p:txBody>
      </p:sp>
      <p:sp>
        <p:nvSpPr>
          <p:cNvPr id="176" name="Google Shape;176;p1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9"/>
          <p:cNvSpPr txBox="1"/>
          <p:nvPr>
            <p:ph type="title"/>
          </p:nvPr>
        </p:nvSpPr>
        <p:spPr>
          <a:xfrm>
            <a:off x="838200" y="365125"/>
            <a:ext cx="10515600" cy="8406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ts val="990"/>
              <a:buFont typeface="Arial"/>
              <a:buNone/>
            </a:pPr>
            <a:r>
              <a:rPr lang="en-US"/>
              <a:t>Fundamentals that underpin IPv6 - Allocations</a:t>
            </a:r>
            <a:endParaRPr/>
          </a:p>
        </p:txBody>
      </p:sp>
      <p:sp>
        <p:nvSpPr>
          <p:cNvPr id="183" name="Google Shape;183;p19"/>
          <p:cNvSpPr txBox="1"/>
          <p:nvPr>
            <p:ph idx="1" type="body"/>
          </p:nvPr>
        </p:nvSpPr>
        <p:spPr>
          <a:xfrm>
            <a:off x="801650" y="1205725"/>
            <a:ext cx="10515600" cy="43209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1000"/>
              </a:spcBef>
              <a:spcAft>
                <a:spcPts val="0"/>
              </a:spcAft>
              <a:buSzPts val="1800"/>
              <a:buNone/>
            </a:pPr>
            <a:r>
              <a:rPr lang="en-US"/>
              <a:t>ARIN ( and your regional provider ) are your best friends on your IPv6 adventures!</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n-US"/>
              <a:t>“</a:t>
            </a:r>
            <a:endParaRPr/>
          </a:p>
          <a:p>
            <a:pPr indent="0" lvl="0" marL="0" rtl="0" algn="l">
              <a:lnSpc>
                <a:spcPct val="120000"/>
              </a:lnSpc>
              <a:spcBef>
                <a:spcPts val="1700"/>
              </a:spcBef>
              <a:spcAft>
                <a:spcPts val="0"/>
              </a:spcAft>
              <a:buClr>
                <a:schemeClr val="dk1"/>
              </a:buClr>
              <a:buSzPts val="1100"/>
              <a:buFont typeface="Arial"/>
              <a:buNone/>
            </a:pPr>
            <a:r>
              <a:rPr b="1" lang="en-US" sz="1600">
                <a:solidFill>
                  <a:srgbClr val="002D38"/>
                </a:solidFill>
                <a:highlight>
                  <a:srgbClr val="FFFFFF"/>
                </a:highlight>
                <a:latin typeface="Roboto"/>
                <a:ea typeface="Roboto"/>
                <a:cs typeface="Roboto"/>
                <a:sym typeface="Roboto"/>
              </a:rPr>
              <a:t>4.10. Dedicated IPv4 Block to Facilitate IPv6 Deployment</a:t>
            </a:r>
            <a:endParaRPr b="1" sz="1600">
              <a:solidFill>
                <a:srgbClr val="002D38"/>
              </a:solidFill>
              <a:highlight>
                <a:srgbClr val="FFFFFF"/>
              </a:highlight>
              <a:latin typeface="Roboto"/>
              <a:ea typeface="Roboto"/>
              <a:cs typeface="Roboto"/>
              <a:sym typeface="Roboto"/>
            </a:endParaRPr>
          </a:p>
          <a:p>
            <a:pPr indent="0" lvl="0" marL="0" rtl="0" algn="l">
              <a:lnSpc>
                <a:spcPct val="150000"/>
              </a:lnSpc>
              <a:spcBef>
                <a:spcPts val="400"/>
              </a:spcBef>
              <a:spcAft>
                <a:spcPts val="0"/>
              </a:spcAft>
              <a:buClr>
                <a:schemeClr val="dk1"/>
              </a:buClr>
              <a:buSzPts val="1100"/>
              <a:buFont typeface="Arial"/>
              <a:buNone/>
            </a:pPr>
            <a:r>
              <a:rPr lang="en-US" sz="1500">
                <a:solidFill>
                  <a:srgbClr val="333333"/>
                </a:solidFill>
                <a:highlight>
                  <a:srgbClr val="FFFFFF"/>
                </a:highlight>
                <a:latin typeface="Roboto"/>
                <a:ea typeface="Roboto"/>
                <a:cs typeface="Roboto"/>
                <a:sym typeface="Roboto"/>
              </a:rPr>
              <a:t>ARIN shall allocate a contiguous /10 from its last /8 IPv4 allocation from IANA. This IPv4 block will be set aside and dedicated to facilitate IPv6 deployment. Allocations and assignments from this block must be justified by immediate IPv6 deployment requirements. Examples of such needs include: IPv4 addresses for key dual stack DNS servers, and NAT-PT or NAT464 translators. ARIN staff will use their discretion when evaluating justifications.</a:t>
            </a:r>
            <a:endParaRPr sz="1500">
              <a:solidFill>
                <a:srgbClr val="333333"/>
              </a:solidFill>
              <a:highlight>
                <a:srgbClr val="FFFFFF"/>
              </a:highlight>
              <a:latin typeface="Roboto"/>
              <a:ea typeface="Roboto"/>
              <a:cs typeface="Roboto"/>
              <a:sym typeface="Roboto"/>
            </a:endParaRPr>
          </a:p>
          <a:p>
            <a:pPr indent="0" lvl="0" marL="0" rtl="0" algn="l">
              <a:lnSpc>
                <a:spcPct val="90000"/>
              </a:lnSpc>
              <a:spcBef>
                <a:spcPts val="1200"/>
              </a:spcBef>
              <a:spcAft>
                <a:spcPts val="0"/>
              </a:spcAft>
              <a:buSzPts val="1800"/>
              <a:buNone/>
            </a:pPr>
            <a:r>
              <a:rPr lang="en-US"/>
              <a:t>“</a:t>
            </a:r>
            <a:endParaRPr/>
          </a:p>
        </p:txBody>
      </p:sp>
      <p:sp>
        <p:nvSpPr>
          <p:cNvPr id="184" name="Google Shape;184;p1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0"/>
          <p:cNvSpPr txBox="1"/>
          <p:nvPr>
            <p:ph type="title"/>
          </p:nvPr>
        </p:nvSpPr>
        <p:spPr>
          <a:xfrm>
            <a:off x="838200" y="365125"/>
            <a:ext cx="10515600" cy="8406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ts val="990"/>
              <a:buFont typeface="Arial"/>
              <a:buNone/>
            </a:pPr>
            <a:r>
              <a:rPr lang="en-US"/>
              <a:t>Fundamentals that underpin IPv6 - Addressing</a:t>
            </a:r>
            <a:endParaRPr/>
          </a:p>
        </p:txBody>
      </p:sp>
      <p:sp>
        <p:nvSpPr>
          <p:cNvPr id="191" name="Google Shape;191;p20"/>
          <p:cNvSpPr txBox="1"/>
          <p:nvPr>
            <p:ph idx="1" type="body"/>
          </p:nvPr>
        </p:nvSpPr>
        <p:spPr>
          <a:xfrm>
            <a:off x="801650" y="1205725"/>
            <a:ext cx="10515600" cy="43209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1000"/>
              </a:spcBef>
              <a:spcAft>
                <a:spcPts val="0"/>
              </a:spcAft>
              <a:buSzPct val="72580"/>
              <a:buNone/>
            </a:pPr>
            <a:r>
              <a:rPr lang="en-US"/>
              <a:t>Few daily driver “tools” to stop second guessing: python3  and sipcalc</a:t>
            </a:r>
            <a:endParaRPr/>
          </a:p>
          <a:p>
            <a:pPr indent="0" lvl="0" marL="0" rtl="0" algn="l">
              <a:lnSpc>
                <a:spcPct val="90000"/>
              </a:lnSpc>
              <a:spcBef>
                <a:spcPts val="1000"/>
              </a:spcBef>
              <a:spcAft>
                <a:spcPts val="0"/>
              </a:spcAft>
              <a:buSzPct val="72580"/>
              <a:buNone/>
            </a:pPr>
            <a:r>
              <a:t/>
            </a:r>
            <a:endParaRPr/>
          </a:p>
          <a:p>
            <a:pPr indent="-317182" lvl="0" marL="457200" rtl="0" algn="l">
              <a:lnSpc>
                <a:spcPct val="90000"/>
              </a:lnSpc>
              <a:spcBef>
                <a:spcPts val="1000"/>
              </a:spcBef>
              <a:spcAft>
                <a:spcPts val="0"/>
              </a:spcAft>
              <a:buSzPct val="56250"/>
              <a:buChar char="•"/>
            </a:pPr>
            <a:r>
              <a:rPr lang="en-US"/>
              <a:t>python3 -  Simple binary to and from hexadecimal</a:t>
            </a:r>
            <a:endParaRPr/>
          </a:p>
          <a:p>
            <a:pPr indent="-317182" lvl="1" marL="914400" rtl="0" algn="l">
              <a:lnSpc>
                <a:spcPct val="90000"/>
              </a:lnSpc>
              <a:spcBef>
                <a:spcPts val="0"/>
              </a:spcBef>
              <a:spcAft>
                <a:spcPts val="0"/>
              </a:spcAft>
              <a:buSzPct val="56250"/>
              <a:buChar char="•"/>
            </a:pPr>
            <a:r>
              <a:rPr lang="en-US"/>
              <a:t>hex()</a:t>
            </a:r>
            <a:endParaRPr/>
          </a:p>
          <a:p>
            <a:pPr indent="-317182" lvl="2" marL="1371600" rtl="0" algn="l">
              <a:lnSpc>
                <a:spcPct val="90000"/>
              </a:lnSpc>
              <a:spcBef>
                <a:spcPts val="0"/>
              </a:spcBef>
              <a:spcAft>
                <a:spcPts val="0"/>
              </a:spcAft>
              <a:buSzPct val="56250"/>
              <a:buChar char="•"/>
            </a:pPr>
            <a:r>
              <a:rPr lang="en-US"/>
              <a:t>&gt;&gt;&gt; hex(</a:t>
            </a:r>
            <a:r>
              <a:rPr b="1" lang="en-US"/>
              <a:t>0b</a:t>
            </a:r>
            <a:r>
              <a:rPr lang="en-US"/>
              <a:t>0111)</a:t>
            </a:r>
            <a:endParaRPr/>
          </a:p>
          <a:p>
            <a:pPr indent="-317182" lvl="2" marL="1371600" rtl="0" algn="l">
              <a:lnSpc>
                <a:spcPct val="90000"/>
              </a:lnSpc>
              <a:spcBef>
                <a:spcPts val="0"/>
              </a:spcBef>
              <a:spcAft>
                <a:spcPts val="0"/>
              </a:spcAft>
              <a:buSzPct val="56250"/>
              <a:buChar char="•"/>
            </a:pPr>
            <a:r>
              <a:rPr lang="en-US"/>
              <a:t> ‘</a:t>
            </a:r>
            <a:r>
              <a:rPr b="1" lang="en-US"/>
              <a:t>0x</a:t>
            </a:r>
            <a:r>
              <a:rPr lang="en-US"/>
              <a:t>7’</a:t>
            </a:r>
            <a:endParaRPr/>
          </a:p>
          <a:p>
            <a:pPr indent="-317182" lvl="1" marL="914400" rtl="0" algn="l">
              <a:lnSpc>
                <a:spcPct val="90000"/>
              </a:lnSpc>
              <a:spcBef>
                <a:spcPts val="0"/>
              </a:spcBef>
              <a:spcAft>
                <a:spcPts val="0"/>
              </a:spcAft>
              <a:buSzPct val="56250"/>
              <a:buChar char="•"/>
            </a:pPr>
            <a:r>
              <a:rPr lang="en-US"/>
              <a:t>bin()</a:t>
            </a:r>
            <a:endParaRPr/>
          </a:p>
          <a:p>
            <a:pPr indent="-317182" lvl="2" marL="1371600" rtl="0" algn="l">
              <a:lnSpc>
                <a:spcPct val="90000"/>
              </a:lnSpc>
              <a:spcBef>
                <a:spcPts val="0"/>
              </a:spcBef>
              <a:spcAft>
                <a:spcPts val="0"/>
              </a:spcAft>
              <a:buSzPct val="56250"/>
              <a:buChar char="•"/>
            </a:pPr>
            <a:r>
              <a:rPr lang="en-US"/>
              <a:t>&gt;&gt;&gt; bin(0x7)</a:t>
            </a:r>
            <a:endParaRPr/>
          </a:p>
          <a:p>
            <a:pPr indent="-317182" lvl="2" marL="1371600" rtl="0" algn="l">
              <a:lnSpc>
                <a:spcPct val="90000"/>
              </a:lnSpc>
              <a:spcBef>
                <a:spcPts val="0"/>
              </a:spcBef>
              <a:spcAft>
                <a:spcPts val="0"/>
              </a:spcAft>
              <a:buSzPct val="56250"/>
              <a:buChar char="•"/>
            </a:pPr>
            <a:r>
              <a:rPr lang="en-US"/>
              <a:t>'0b111'</a:t>
            </a:r>
            <a:endParaRPr/>
          </a:p>
          <a:p>
            <a:pPr indent="-317182" lvl="1" marL="914400" rtl="0" algn="l">
              <a:lnSpc>
                <a:spcPct val="90000"/>
              </a:lnSpc>
              <a:spcBef>
                <a:spcPts val="0"/>
              </a:spcBef>
              <a:spcAft>
                <a:spcPts val="0"/>
              </a:spcAft>
              <a:buSzPct val="56250"/>
              <a:buChar char="•"/>
            </a:pPr>
            <a:r>
              <a:rPr lang="en-US"/>
              <a:t>int()</a:t>
            </a:r>
            <a:endParaRPr/>
          </a:p>
          <a:p>
            <a:pPr indent="-317182" lvl="2" marL="1371600" rtl="0" algn="l">
              <a:lnSpc>
                <a:spcPct val="90000"/>
              </a:lnSpc>
              <a:spcBef>
                <a:spcPts val="0"/>
              </a:spcBef>
              <a:spcAft>
                <a:spcPts val="0"/>
              </a:spcAft>
              <a:buSzPct val="56250"/>
              <a:buChar char="•"/>
            </a:pPr>
            <a:r>
              <a:rPr lang="en-US"/>
              <a:t>&gt;&gt;&gt; int(0x7)</a:t>
            </a:r>
            <a:endParaRPr/>
          </a:p>
          <a:p>
            <a:pPr indent="-317182" lvl="2" marL="1371600" rtl="0" algn="l">
              <a:lnSpc>
                <a:spcPct val="90000"/>
              </a:lnSpc>
              <a:spcBef>
                <a:spcPts val="0"/>
              </a:spcBef>
              <a:spcAft>
                <a:spcPts val="0"/>
              </a:spcAft>
              <a:buSzPct val="56250"/>
              <a:buChar char="•"/>
            </a:pPr>
            <a:r>
              <a:rPr lang="en-US"/>
              <a:t>7</a:t>
            </a:r>
            <a:endParaRPr/>
          </a:p>
          <a:p>
            <a:pPr indent="-317182" lvl="2" marL="1371600" rtl="0" algn="l">
              <a:lnSpc>
                <a:spcPct val="90000"/>
              </a:lnSpc>
              <a:spcBef>
                <a:spcPts val="0"/>
              </a:spcBef>
              <a:spcAft>
                <a:spcPts val="0"/>
              </a:spcAft>
              <a:buSzPct val="56250"/>
              <a:buChar char="•"/>
            </a:pPr>
            <a:r>
              <a:rPr lang="en-US"/>
              <a:t>&gt;&gt;&gt; int(0b111)</a:t>
            </a:r>
            <a:endParaRPr/>
          </a:p>
          <a:p>
            <a:pPr indent="-317182" lvl="2" marL="1371600" rtl="0" algn="l">
              <a:lnSpc>
                <a:spcPct val="90000"/>
              </a:lnSpc>
              <a:spcBef>
                <a:spcPts val="0"/>
              </a:spcBef>
              <a:spcAft>
                <a:spcPts val="0"/>
              </a:spcAft>
              <a:buSzPct val="56250"/>
              <a:buChar char="•"/>
            </a:pPr>
            <a:r>
              <a:rPr lang="en-US"/>
              <a:t>7</a:t>
            </a:r>
            <a:endParaRPr/>
          </a:p>
        </p:txBody>
      </p:sp>
      <p:sp>
        <p:nvSpPr>
          <p:cNvPr id="192" name="Google Shape;192;p2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1"/>
          <p:cNvSpPr txBox="1"/>
          <p:nvPr>
            <p:ph type="title"/>
          </p:nvPr>
        </p:nvSpPr>
        <p:spPr>
          <a:xfrm>
            <a:off x="838200" y="365125"/>
            <a:ext cx="10515600" cy="8406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ts val="990"/>
              <a:buFont typeface="Arial"/>
              <a:buNone/>
            </a:pPr>
            <a:r>
              <a:rPr lang="en-US"/>
              <a:t>Fundamentals that underpin IPv6 - Addressing</a:t>
            </a:r>
            <a:endParaRPr/>
          </a:p>
        </p:txBody>
      </p:sp>
      <p:sp>
        <p:nvSpPr>
          <p:cNvPr id="199" name="Google Shape;199;p21"/>
          <p:cNvSpPr txBox="1"/>
          <p:nvPr>
            <p:ph idx="1" type="body"/>
          </p:nvPr>
        </p:nvSpPr>
        <p:spPr>
          <a:xfrm>
            <a:off x="801650" y="1205725"/>
            <a:ext cx="10515600" cy="4320900"/>
          </a:xfrm>
          <a:prstGeom prst="rect">
            <a:avLst/>
          </a:prstGeom>
          <a:noFill/>
          <a:ln>
            <a:noFill/>
          </a:ln>
        </p:spPr>
        <p:txBody>
          <a:bodyPr anchorCtr="0" anchor="t" bIns="45700" lIns="91425" spcFirstLastPara="1" rIns="91425" wrap="square" tIns="45700">
            <a:normAutofit fontScale="47500" lnSpcReduction="20000"/>
          </a:bodyPr>
          <a:lstStyle/>
          <a:p>
            <a:pPr indent="0" lvl="0" marL="0" rtl="0" algn="l">
              <a:lnSpc>
                <a:spcPct val="90000"/>
              </a:lnSpc>
              <a:spcBef>
                <a:spcPts val="1000"/>
              </a:spcBef>
              <a:spcAft>
                <a:spcPts val="0"/>
              </a:spcAft>
              <a:buSzPct val="118420"/>
              <a:buNone/>
            </a:pPr>
            <a:r>
              <a:rPr lang="en-US"/>
              <a:t>Few daily driver “tools” to stop second guessing:</a:t>
            </a:r>
            <a:endParaRPr/>
          </a:p>
          <a:p>
            <a:pPr indent="-282892" lvl="0" marL="457200" rtl="0" algn="l">
              <a:lnSpc>
                <a:spcPct val="90000"/>
              </a:lnSpc>
              <a:spcBef>
                <a:spcPts val="1000"/>
              </a:spcBef>
              <a:spcAft>
                <a:spcPts val="0"/>
              </a:spcAft>
              <a:buSzPct val="56250"/>
              <a:buChar char="•"/>
            </a:pPr>
            <a:r>
              <a:rPr lang="en-US"/>
              <a:t>sipcalc - Help keep your zen intact</a:t>
            </a:r>
            <a:endParaRPr/>
          </a:p>
          <a:p>
            <a:pPr indent="0" lvl="0" marL="914400" rtl="0" algn="l">
              <a:lnSpc>
                <a:spcPct val="90000"/>
              </a:lnSpc>
              <a:spcBef>
                <a:spcPts val="1000"/>
              </a:spcBef>
              <a:spcAft>
                <a:spcPts val="0"/>
              </a:spcAft>
              <a:buSzPct val="118420"/>
              <a:buNone/>
            </a:pPr>
            <a:r>
              <a:rPr lang="en-US">
                <a:latin typeface="Consolas"/>
                <a:ea typeface="Consolas"/>
                <a:cs typeface="Consolas"/>
                <a:sym typeface="Consolas"/>
              </a:rPr>
              <a:t>:~$ </a:t>
            </a:r>
            <a:r>
              <a:rPr lang="en-US">
                <a:highlight>
                  <a:srgbClr val="00FFFF"/>
                </a:highlight>
                <a:latin typeface="Consolas"/>
                <a:ea typeface="Consolas"/>
                <a:cs typeface="Consolas"/>
                <a:sym typeface="Consolas"/>
              </a:rPr>
              <a:t>sipcalc 2001:db8::/64</a:t>
            </a:r>
            <a:br>
              <a:rPr lang="en-US">
                <a:latin typeface="Consolas"/>
                <a:ea typeface="Consolas"/>
                <a:cs typeface="Consolas"/>
                <a:sym typeface="Consolas"/>
              </a:rPr>
            </a:br>
            <a:r>
              <a:rPr lang="en-US">
                <a:latin typeface="Consolas"/>
                <a:ea typeface="Consolas"/>
                <a:cs typeface="Consolas"/>
                <a:sym typeface="Consolas"/>
              </a:rPr>
              <a:t>-[ipv6 : 2001:db8::/64] - 0</a:t>
            </a:r>
            <a:endParaRPr>
              <a:latin typeface="Consolas"/>
              <a:ea typeface="Consolas"/>
              <a:cs typeface="Consolas"/>
              <a:sym typeface="Consolas"/>
            </a:endParaRPr>
          </a:p>
          <a:p>
            <a:pPr indent="0" lvl="0" marL="914400" rtl="0" algn="l">
              <a:lnSpc>
                <a:spcPct val="90000"/>
              </a:lnSpc>
              <a:spcBef>
                <a:spcPts val="1000"/>
              </a:spcBef>
              <a:spcAft>
                <a:spcPts val="0"/>
              </a:spcAft>
              <a:buSzPct val="118420"/>
              <a:buNone/>
            </a:pPr>
            <a:r>
              <a:rPr lang="en-US">
                <a:latin typeface="Consolas"/>
                <a:ea typeface="Consolas"/>
                <a:cs typeface="Consolas"/>
                <a:sym typeface="Consolas"/>
              </a:rPr>
              <a:t>[IPV6 INFO]</a:t>
            </a:r>
            <a:endParaRPr>
              <a:latin typeface="Consolas"/>
              <a:ea typeface="Consolas"/>
              <a:cs typeface="Consolas"/>
              <a:sym typeface="Consolas"/>
            </a:endParaRPr>
          </a:p>
          <a:p>
            <a:pPr indent="0" lvl="0" marL="914400" rtl="0" algn="l">
              <a:lnSpc>
                <a:spcPct val="90000"/>
              </a:lnSpc>
              <a:spcBef>
                <a:spcPts val="1000"/>
              </a:spcBef>
              <a:spcAft>
                <a:spcPts val="0"/>
              </a:spcAft>
              <a:buSzPct val="118420"/>
              <a:buNone/>
            </a:pPr>
            <a:r>
              <a:rPr lang="en-US">
                <a:latin typeface="Consolas"/>
                <a:ea typeface="Consolas"/>
                <a:cs typeface="Consolas"/>
                <a:sym typeface="Consolas"/>
              </a:rPr>
              <a:t>Expanded Address	- 2001:0db8:0000:0000:0000:0000:0000:0000</a:t>
            </a:r>
            <a:endParaRPr>
              <a:latin typeface="Consolas"/>
              <a:ea typeface="Consolas"/>
              <a:cs typeface="Consolas"/>
              <a:sym typeface="Consolas"/>
            </a:endParaRPr>
          </a:p>
          <a:p>
            <a:pPr indent="0" lvl="0" marL="914400" rtl="0" algn="l">
              <a:lnSpc>
                <a:spcPct val="90000"/>
              </a:lnSpc>
              <a:spcBef>
                <a:spcPts val="1000"/>
              </a:spcBef>
              <a:spcAft>
                <a:spcPts val="0"/>
              </a:spcAft>
              <a:buSzPct val="118420"/>
              <a:buNone/>
            </a:pPr>
            <a:r>
              <a:rPr lang="en-US">
                <a:latin typeface="Consolas"/>
                <a:ea typeface="Consolas"/>
                <a:cs typeface="Consolas"/>
                <a:sym typeface="Consolas"/>
              </a:rPr>
              <a:t>Compressed address	- 2001:db8::</a:t>
            </a:r>
            <a:endParaRPr>
              <a:latin typeface="Consolas"/>
              <a:ea typeface="Consolas"/>
              <a:cs typeface="Consolas"/>
              <a:sym typeface="Consolas"/>
            </a:endParaRPr>
          </a:p>
          <a:p>
            <a:pPr indent="0" lvl="0" marL="914400" rtl="0" algn="l">
              <a:lnSpc>
                <a:spcPct val="90000"/>
              </a:lnSpc>
              <a:spcBef>
                <a:spcPts val="1000"/>
              </a:spcBef>
              <a:spcAft>
                <a:spcPts val="0"/>
              </a:spcAft>
              <a:buSzPct val="118420"/>
              <a:buNone/>
            </a:pPr>
            <a:r>
              <a:rPr lang="en-US">
                <a:latin typeface="Consolas"/>
                <a:ea typeface="Consolas"/>
                <a:cs typeface="Consolas"/>
                <a:sym typeface="Consolas"/>
              </a:rPr>
              <a:t>Subnet prefix (masked)	- 2001:db8:0:0:0:0:0:0/64</a:t>
            </a:r>
            <a:endParaRPr>
              <a:latin typeface="Consolas"/>
              <a:ea typeface="Consolas"/>
              <a:cs typeface="Consolas"/>
              <a:sym typeface="Consolas"/>
            </a:endParaRPr>
          </a:p>
          <a:p>
            <a:pPr indent="0" lvl="0" marL="914400" rtl="0" algn="l">
              <a:lnSpc>
                <a:spcPct val="90000"/>
              </a:lnSpc>
              <a:spcBef>
                <a:spcPts val="1000"/>
              </a:spcBef>
              <a:spcAft>
                <a:spcPts val="0"/>
              </a:spcAft>
              <a:buSzPct val="118420"/>
              <a:buNone/>
            </a:pPr>
            <a:r>
              <a:rPr lang="en-US">
                <a:latin typeface="Consolas"/>
                <a:ea typeface="Consolas"/>
                <a:cs typeface="Consolas"/>
                <a:sym typeface="Consolas"/>
              </a:rPr>
              <a:t>Address ID (masked)	- 0:0:0:0:0:0:0:0/64</a:t>
            </a:r>
            <a:endParaRPr>
              <a:latin typeface="Consolas"/>
              <a:ea typeface="Consolas"/>
              <a:cs typeface="Consolas"/>
              <a:sym typeface="Consolas"/>
            </a:endParaRPr>
          </a:p>
          <a:p>
            <a:pPr indent="0" lvl="0" marL="914400" rtl="0" algn="l">
              <a:lnSpc>
                <a:spcPct val="90000"/>
              </a:lnSpc>
              <a:spcBef>
                <a:spcPts val="1000"/>
              </a:spcBef>
              <a:spcAft>
                <a:spcPts val="0"/>
              </a:spcAft>
              <a:buSzPct val="118420"/>
              <a:buNone/>
            </a:pPr>
            <a:r>
              <a:rPr lang="en-US">
                <a:latin typeface="Consolas"/>
                <a:ea typeface="Consolas"/>
                <a:cs typeface="Consolas"/>
                <a:sym typeface="Consolas"/>
              </a:rPr>
              <a:t>Prefix address		- ffff:ffff:ffff:ffff:0:0:0:0</a:t>
            </a:r>
            <a:endParaRPr>
              <a:latin typeface="Consolas"/>
              <a:ea typeface="Consolas"/>
              <a:cs typeface="Consolas"/>
              <a:sym typeface="Consolas"/>
            </a:endParaRPr>
          </a:p>
          <a:p>
            <a:pPr indent="0" lvl="0" marL="914400" rtl="0" algn="l">
              <a:lnSpc>
                <a:spcPct val="90000"/>
              </a:lnSpc>
              <a:spcBef>
                <a:spcPts val="1000"/>
              </a:spcBef>
              <a:spcAft>
                <a:spcPts val="0"/>
              </a:spcAft>
              <a:buSzPct val="118420"/>
              <a:buNone/>
            </a:pPr>
            <a:r>
              <a:rPr lang="en-US">
                <a:latin typeface="Consolas"/>
                <a:ea typeface="Consolas"/>
                <a:cs typeface="Consolas"/>
                <a:sym typeface="Consolas"/>
              </a:rPr>
              <a:t>Prefix length		- 64</a:t>
            </a:r>
            <a:endParaRPr>
              <a:latin typeface="Consolas"/>
              <a:ea typeface="Consolas"/>
              <a:cs typeface="Consolas"/>
              <a:sym typeface="Consolas"/>
            </a:endParaRPr>
          </a:p>
          <a:p>
            <a:pPr indent="0" lvl="0" marL="914400" rtl="0" algn="l">
              <a:lnSpc>
                <a:spcPct val="90000"/>
              </a:lnSpc>
              <a:spcBef>
                <a:spcPts val="1000"/>
              </a:spcBef>
              <a:spcAft>
                <a:spcPts val="0"/>
              </a:spcAft>
              <a:buSzPct val="118420"/>
              <a:buNone/>
            </a:pPr>
            <a:r>
              <a:rPr lang="en-US">
                <a:latin typeface="Consolas"/>
                <a:ea typeface="Consolas"/>
                <a:cs typeface="Consolas"/>
                <a:sym typeface="Consolas"/>
              </a:rPr>
              <a:t>Address type		- Aggregatable Global Unicast Addresses</a:t>
            </a:r>
            <a:endParaRPr>
              <a:latin typeface="Consolas"/>
              <a:ea typeface="Consolas"/>
              <a:cs typeface="Consolas"/>
              <a:sym typeface="Consolas"/>
            </a:endParaRPr>
          </a:p>
          <a:p>
            <a:pPr indent="0" lvl="0" marL="914400" rtl="0" algn="l">
              <a:lnSpc>
                <a:spcPct val="90000"/>
              </a:lnSpc>
              <a:spcBef>
                <a:spcPts val="1000"/>
              </a:spcBef>
              <a:spcAft>
                <a:spcPts val="0"/>
              </a:spcAft>
              <a:buSzPct val="118420"/>
              <a:buNone/>
            </a:pPr>
            <a:r>
              <a:rPr lang="en-US">
                <a:highlight>
                  <a:srgbClr val="00FFFF"/>
                </a:highlight>
                <a:latin typeface="Consolas"/>
                <a:ea typeface="Consolas"/>
                <a:cs typeface="Consolas"/>
                <a:sym typeface="Consolas"/>
              </a:rPr>
              <a:t>Network range</a:t>
            </a:r>
            <a:r>
              <a:rPr lang="en-US">
                <a:latin typeface="Consolas"/>
                <a:ea typeface="Consolas"/>
                <a:cs typeface="Consolas"/>
                <a:sym typeface="Consolas"/>
              </a:rPr>
              <a:t>		- 2001:0db8:0000:0000:0000:0000:0000:0000 -</a:t>
            </a:r>
            <a:endParaRPr>
              <a:latin typeface="Consolas"/>
              <a:ea typeface="Consolas"/>
              <a:cs typeface="Consolas"/>
              <a:sym typeface="Consolas"/>
            </a:endParaRPr>
          </a:p>
          <a:p>
            <a:pPr indent="0" lvl="0" marL="914400" rtl="0" algn="l">
              <a:lnSpc>
                <a:spcPct val="90000"/>
              </a:lnSpc>
              <a:spcBef>
                <a:spcPts val="1000"/>
              </a:spcBef>
              <a:spcAft>
                <a:spcPts val="0"/>
              </a:spcAft>
              <a:buSzPct val="118420"/>
              <a:buNone/>
            </a:pPr>
            <a:r>
              <a:rPr lang="en-US">
                <a:latin typeface="Consolas"/>
                <a:ea typeface="Consolas"/>
                <a:cs typeface="Consolas"/>
                <a:sym typeface="Consolas"/>
              </a:rPr>
              <a:t>			  2001:0db8:0000:0000:ffff:ffff:ffff:ffff</a:t>
            </a:r>
            <a:endParaRPr>
              <a:latin typeface="Consolas"/>
              <a:ea typeface="Consolas"/>
              <a:cs typeface="Consolas"/>
              <a:sym typeface="Consolas"/>
            </a:endParaRPr>
          </a:p>
          <a:p>
            <a:pPr indent="0" lvl="0" marL="457200" rtl="0" algn="l">
              <a:lnSpc>
                <a:spcPct val="90000"/>
              </a:lnSpc>
              <a:spcBef>
                <a:spcPts val="1000"/>
              </a:spcBef>
              <a:spcAft>
                <a:spcPts val="0"/>
              </a:spcAft>
              <a:buSzPct val="118420"/>
              <a:buNone/>
            </a:pPr>
            <a:r>
              <a:t/>
            </a:r>
            <a:endParaRPr/>
          </a:p>
        </p:txBody>
      </p:sp>
      <p:sp>
        <p:nvSpPr>
          <p:cNvPr id="200" name="Google Shape;200;p2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g3449b101ff6_0_0"/>
          <p:cNvSpPr txBox="1"/>
          <p:nvPr>
            <p:ph type="title"/>
          </p:nvPr>
        </p:nvSpPr>
        <p:spPr>
          <a:xfrm>
            <a:off x="838200" y="365125"/>
            <a:ext cx="10515600" cy="840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Who are we?</a:t>
            </a:r>
            <a:endParaRPr/>
          </a:p>
        </p:txBody>
      </p:sp>
      <p:sp>
        <p:nvSpPr>
          <p:cNvPr id="63" name="Google Shape;63;g3449b101ff6_0_0"/>
          <p:cNvSpPr txBox="1"/>
          <p:nvPr>
            <p:ph idx="1" type="body"/>
          </p:nvPr>
        </p:nvSpPr>
        <p:spPr>
          <a:xfrm>
            <a:off x="801650" y="1205725"/>
            <a:ext cx="10515600" cy="432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2323"/>
              <a:buNone/>
            </a:pPr>
            <a:r>
              <a:rPr lang="en-US"/>
              <a:t>Doug Southworth</a:t>
            </a:r>
            <a:endParaRPr/>
          </a:p>
          <a:p>
            <a:pPr indent="-342900" lvl="0" marL="457200" rtl="0" algn="l">
              <a:lnSpc>
                <a:spcPct val="90000"/>
              </a:lnSpc>
              <a:spcBef>
                <a:spcPts val="1000"/>
              </a:spcBef>
              <a:spcAft>
                <a:spcPts val="0"/>
              </a:spcAft>
              <a:buSzPts val="1800"/>
              <a:buChar char="•"/>
            </a:pPr>
            <a:r>
              <a:rPr lang="en-US"/>
              <a:t>20+ years in IT (K-12, government, R&amp;E)</a:t>
            </a:r>
            <a:endParaRPr/>
          </a:p>
          <a:p>
            <a:pPr indent="-342900" lvl="0" marL="457200" rtl="0" algn="l">
              <a:lnSpc>
                <a:spcPct val="90000"/>
              </a:lnSpc>
              <a:spcBef>
                <a:spcPts val="0"/>
              </a:spcBef>
              <a:spcAft>
                <a:spcPts val="0"/>
              </a:spcAft>
              <a:buSzPts val="1800"/>
              <a:buChar char="•"/>
            </a:pPr>
            <a:r>
              <a:rPr lang="en-US"/>
              <a:t>MSCE, Full stack dev, network guy - you name it</a:t>
            </a:r>
            <a:endParaRPr/>
          </a:p>
          <a:p>
            <a:pPr indent="-342900" lvl="0" marL="457200" rtl="0" algn="l">
              <a:lnSpc>
                <a:spcPct val="90000"/>
              </a:lnSpc>
              <a:spcBef>
                <a:spcPts val="0"/>
              </a:spcBef>
              <a:spcAft>
                <a:spcPts val="0"/>
              </a:spcAft>
              <a:buSzPts val="1800"/>
              <a:buChar char="•"/>
            </a:pPr>
            <a:r>
              <a:rPr lang="en-US"/>
              <a:t>Currently at TACC as a network performance analyst/engineer</a:t>
            </a:r>
            <a:endParaRPr/>
          </a:p>
          <a:p>
            <a:pPr indent="-342900" lvl="0" marL="457200" rtl="0" algn="l">
              <a:lnSpc>
                <a:spcPct val="90000"/>
              </a:lnSpc>
              <a:spcBef>
                <a:spcPts val="0"/>
              </a:spcBef>
              <a:spcAft>
                <a:spcPts val="0"/>
              </a:spcAft>
              <a:buSzPts val="1800"/>
              <a:buChar char="•"/>
            </a:pPr>
            <a:r>
              <a:rPr lang="en-US"/>
              <a:t>I know just enough to be </a:t>
            </a:r>
            <a:r>
              <a:rPr lang="en-US"/>
              <a:t>dangerous</a:t>
            </a:r>
            <a:r>
              <a:rPr lang="en-US"/>
              <a:t> about most IT subjects</a:t>
            </a:r>
            <a:endParaRPr/>
          </a:p>
        </p:txBody>
      </p:sp>
      <p:sp>
        <p:nvSpPr>
          <p:cNvPr id="64" name="Google Shape;64;g3449b101ff6_0_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2"/>
          <p:cNvSpPr txBox="1"/>
          <p:nvPr>
            <p:ph type="title"/>
          </p:nvPr>
        </p:nvSpPr>
        <p:spPr>
          <a:xfrm>
            <a:off x="838200" y="365125"/>
            <a:ext cx="10515600" cy="8406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ts val="990"/>
              <a:buFont typeface="Arial"/>
              <a:buNone/>
            </a:pPr>
            <a:r>
              <a:rPr lang="en-US"/>
              <a:t>Fundamentals that underpin IPv6 - Addressing</a:t>
            </a:r>
            <a:endParaRPr/>
          </a:p>
        </p:txBody>
      </p:sp>
      <p:sp>
        <p:nvSpPr>
          <p:cNvPr id="207" name="Google Shape;207;p22"/>
          <p:cNvSpPr txBox="1"/>
          <p:nvPr>
            <p:ph idx="1" type="body"/>
          </p:nvPr>
        </p:nvSpPr>
        <p:spPr>
          <a:xfrm>
            <a:off x="801650" y="1205725"/>
            <a:ext cx="10515600" cy="4900200"/>
          </a:xfrm>
          <a:prstGeom prst="rect">
            <a:avLst/>
          </a:prstGeom>
          <a:noFill/>
          <a:ln>
            <a:noFill/>
          </a:ln>
        </p:spPr>
        <p:txBody>
          <a:bodyPr anchorCtr="0" anchor="t" bIns="45700" lIns="91425" spcFirstLastPara="1" rIns="91425" wrap="square" tIns="45700">
            <a:normAutofit fontScale="70000" lnSpcReduction="20000"/>
          </a:bodyPr>
          <a:lstStyle/>
          <a:p>
            <a:pPr indent="0" lvl="0" marL="0" rtl="0" algn="ctr">
              <a:lnSpc>
                <a:spcPct val="90000"/>
              </a:lnSpc>
              <a:spcBef>
                <a:spcPts val="1000"/>
              </a:spcBef>
              <a:spcAft>
                <a:spcPts val="0"/>
              </a:spcAft>
              <a:buSzPct val="80357"/>
              <a:buNone/>
            </a:pPr>
            <a:r>
              <a:rPr lang="en-US"/>
              <a:t>2001:0db8:8765:4321:aaaa:bbbb:cccc:dddd</a:t>
            </a:r>
            <a:endParaRPr/>
          </a:p>
          <a:p>
            <a:pPr indent="0" lvl="0" marL="0" rtl="0" algn="ctr">
              <a:lnSpc>
                <a:spcPct val="90000"/>
              </a:lnSpc>
              <a:spcBef>
                <a:spcPts val="1000"/>
              </a:spcBef>
              <a:spcAft>
                <a:spcPts val="0"/>
              </a:spcAft>
              <a:buSzPct val="80357"/>
              <a:buNone/>
            </a:pPr>
            <a:r>
              <a:t/>
            </a:r>
            <a:endParaRPr/>
          </a:p>
          <a:p>
            <a:pPr indent="0" lvl="0" marL="0" rtl="0" algn="ctr">
              <a:lnSpc>
                <a:spcPct val="90000"/>
              </a:lnSpc>
              <a:spcBef>
                <a:spcPts val="1000"/>
              </a:spcBef>
              <a:spcAft>
                <a:spcPts val="0"/>
              </a:spcAft>
              <a:buSzPct val="80357"/>
              <a:buNone/>
            </a:pPr>
            <a:r>
              <a:rPr lang="en-US"/>
              <a:t>2001:0db8::/32 - “Organization”</a:t>
            </a:r>
            <a:endParaRPr/>
          </a:p>
          <a:p>
            <a:pPr indent="0" lvl="0" marL="0" rtl="0" algn="ctr">
              <a:lnSpc>
                <a:spcPct val="90000"/>
              </a:lnSpc>
              <a:spcBef>
                <a:spcPts val="1000"/>
              </a:spcBef>
              <a:spcAft>
                <a:spcPts val="0"/>
              </a:spcAft>
              <a:buSzPct val="80357"/>
              <a:buNone/>
            </a:pPr>
            <a:r>
              <a:rPr lang="en-US"/>
              <a:t>( /32 has 65,536 - possible /48 s )</a:t>
            </a:r>
            <a:endParaRPr/>
          </a:p>
          <a:p>
            <a:pPr indent="0" lvl="0" marL="0" rtl="0" algn="ctr">
              <a:lnSpc>
                <a:spcPct val="90000"/>
              </a:lnSpc>
              <a:spcBef>
                <a:spcPts val="1000"/>
              </a:spcBef>
              <a:spcAft>
                <a:spcPts val="0"/>
              </a:spcAft>
              <a:buSzPct val="80357"/>
              <a:buNone/>
            </a:pPr>
            <a:r>
              <a:t/>
            </a:r>
            <a:endParaRPr/>
          </a:p>
          <a:p>
            <a:pPr indent="0" lvl="0" marL="0" rtl="0" algn="ctr">
              <a:lnSpc>
                <a:spcPct val="90000"/>
              </a:lnSpc>
              <a:spcBef>
                <a:spcPts val="1000"/>
              </a:spcBef>
              <a:spcAft>
                <a:spcPts val="0"/>
              </a:spcAft>
              <a:buSzPct val="80357"/>
              <a:buNone/>
            </a:pPr>
            <a:r>
              <a:rPr lang="en-US"/>
              <a:t>2001:0db8:8765::/48 - “ Standard prefix length”</a:t>
            </a:r>
            <a:endParaRPr/>
          </a:p>
          <a:p>
            <a:pPr indent="0" lvl="0" marL="0" rtl="0" algn="ctr">
              <a:lnSpc>
                <a:spcPct val="90000"/>
              </a:lnSpc>
              <a:spcBef>
                <a:spcPts val="1000"/>
              </a:spcBef>
              <a:spcAft>
                <a:spcPts val="0"/>
              </a:spcAft>
              <a:buSzPct val="80357"/>
              <a:buNone/>
            </a:pPr>
            <a:r>
              <a:rPr lang="en-US"/>
              <a:t>/48 gets split into 65,536 - possible /64s</a:t>
            </a:r>
            <a:endParaRPr/>
          </a:p>
          <a:p>
            <a:pPr indent="0" lvl="0" marL="0" rtl="0" algn="ctr">
              <a:lnSpc>
                <a:spcPct val="90000"/>
              </a:lnSpc>
              <a:spcBef>
                <a:spcPts val="1000"/>
              </a:spcBef>
              <a:spcAft>
                <a:spcPts val="0"/>
              </a:spcAft>
              <a:buSzPct val="80357"/>
              <a:buNone/>
            </a:pPr>
            <a:r>
              <a:t/>
            </a:r>
            <a:endParaRPr/>
          </a:p>
          <a:p>
            <a:pPr indent="0" lvl="0" marL="0" rtl="0" algn="ctr">
              <a:lnSpc>
                <a:spcPct val="90000"/>
              </a:lnSpc>
              <a:spcBef>
                <a:spcPts val="1000"/>
              </a:spcBef>
              <a:spcAft>
                <a:spcPts val="0"/>
              </a:spcAft>
              <a:buSzPct val="80357"/>
              <a:buNone/>
            </a:pPr>
            <a:r>
              <a:rPr lang="en-US"/>
              <a:t>Recall: a single /64 is a quintillion addresses!</a:t>
            </a:r>
            <a:endParaRPr/>
          </a:p>
          <a:p>
            <a:pPr indent="0" lvl="0" marL="0" rtl="0" algn="ctr">
              <a:lnSpc>
                <a:spcPct val="90000"/>
              </a:lnSpc>
              <a:spcBef>
                <a:spcPts val="1000"/>
              </a:spcBef>
              <a:spcAft>
                <a:spcPts val="0"/>
              </a:spcAft>
              <a:buSzPct val="80357"/>
              <a:buNone/>
            </a:pPr>
            <a:r>
              <a:rPr lang="en-US"/>
              <a:t>2001:0db8:8765:</a:t>
            </a:r>
            <a:r>
              <a:rPr b="1" lang="en-US" u="sng"/>
              <a:t>4321</a:t>
            </a:r>
            <a:r>
              <a:rPr lang="en-US"/>
              <a:t>::/64</a:t>
            </a:r>
            <a:endParaRPr/>
          </a:p>
          <a:p>
            <a:pPr indent="0" lvl="0" marL="0" rtl="0" algn="ctr">
              <a:lnSpc>
                <a:spcPct val="90000"/>
              </a:lnSpc>
              <a:spcBef>
                <a:spcPts val="1000"/>
              </a:spcBef>
              <a:spcAft>
                <a:spcPts val="0"/>
              </a:spcAft>
              <a:buSzPct val="80357"/>
              <a:buNone/>
            </a:pPr>
            <a:r>
              <a:t/>
            </a:r>
            <a:endParaRPr/>
          </a:p>
          <a:p>
            <a:pPr indent="0" lvl="0" marL="0" rtl="0" algn="ctr">
              <a:lnSpc>
                <a:spcPct val="90000"/>
              </a:lnSpc>
              <a:spcBef>
                <a:spcPts val="1000"/>
              </a:spcBef>
              <a:spcAft>
                <a:spcPts val="0"/>
              </a:spcAft>
              <a:buSzPct val="80357"/>
              <a:buNone/>
            </a:pPr>
            <a:r>
              <a:rPr lang="en-US"/>
              <a:t>Keep it easy and stay in the /56 and /64.  There is tech to ‘solve’ the /64 and beyond </a:t>
            </a:r>
            <a:endParaRPr/>
          </a:p>
          <a:p>
            <a:pPr indent="0" lvl="0" marL="0" rtl="0" algn="ctr">
              <a:lnSpc>
                <a:spcPct val="90000"/>
              </a:lnSpc>
              <a:spcBef>
                <a:spcPts val="1000"/>
              </a:spcBef>
              <a:spcAft>
                <a:spcPts val="0"/>
              </a:spcAft>
              <a:buSzPct val="80357"/>
              <a:buNone/>
            </a:pPr>
            <a:r>
              <a:rPr lang="en-US"/>
              <a:t>( DHCPv6,SLAAC,RDNSS, etc..)</a:t>
            </a:r>
            <a:endParaRPr/>
          </a:p>
        </p:txBody>
      </p:sp>
      <p:sp>
        <p:nvSpPr>
          <p:cNvPr id="208" name="Google Shape;208;p2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3"/>
          <p:cNvSpPr txBox="1"/>
          <p:nvPr>
            <p:ph type="title"/>
          </p:nvPr>
        </p:nvSpPr>
        <p:spPr>
          <a:xfrm>
            <a:off x="838200" y="365125"/>
            <a:ext cx="10515600" cy="840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Fundamentals that underpin IPv6 - Planning</a:t>
            </a:r>
            <a:endParaRPr/>
          </a:p>
        </p:txBody>
      </p:sp>
      <p:sp>
        <p:nvSpPr>
          <p:cNvPr id="215" name="Google Shape;215;p23"/>
          <p:cNvSpPr txBox="1"/>
          <p:nvPr>
            <p:ph idx="1" type="body"/>
          </p:nvPr>
        </p:nvSpPr>
        <p:spPr>
          <a:xfrm>
            <a:off x="801650" y="1205725"/>
            <a:ext cx="10515600" cy="4900200"/>
          </a:xfrm>
          <a:prstGeom prst="rect">
            <a:avLst/>
          </a:prstGeom>
          <a:noFill/>
          <a:ln>
            <a:noFill/>
          </a:ln>
        </p:spPr>
        <p:txBody>
          <a:bodyPr anchorCtr="0" anchor="t" bIns="45700" lIns="91425" spcFirstLastPara="1" rIns="91425" wrap="square" tIns="45700">
            <a:normAutofit lnSpcReduction="20000"/>
          </a:bodyPr>
          <a:lstStyle/>
          <a:p>
            <a:pPr indent="0" lvl="0" marL="0" rtl="0" algn="ctr">
              <a:lnSpc>
                <a:spcPct val="90000"/>
              </a:lnSpc>
              <a:spcBef>
                <a:spcPts val="1000"/>
              </a:spcBef>
              <a:spcAft>
                <a:spcPts val="0"/>
              </a:spcAft>
              <a:buSzPts val="1800"/>
              <a:buNone/>
            </a:pPr>
            <a:r>
              <a:rPr lang="en-US"/>
              <a:t>2001:0db8:8765:4321:aaaa:bbbb:cccc:dddd</a:t>
            </a:r>
            <a:endParaRPr/>
          </a:p>
          <a:p>
            <a:pPr indent="0" lvl="0" marL="0" rtl="0" algn="ctr">
              <a:lnSpc>
                <a:spcPct val="90000"/>
              </a:lnSpc>
              <a:spcBef>
                <a:spcPts val="1000"/>
              </a:spcBef>
              <a:spcAft>
                <a:spcPts val="0"/>
              </a:spcAft>
              <a:buSzPts val="1800"/>
              <a:buNone/>
            </a:pPr>
            <a:r>
              <a:t/>
            </a:r>
            <a:endParaRPr/>
          </a:p>
          <a:p>
            <a:pPr indent="0" lvl="0" marL="0" rtl="0" algn="ctr">
              <a:lnSpc>
                <a:spcPct val="90000"/>
              </a:lnSpc>
              <a:spcBef>
                <a:spcPts val="1000"/>
              </a:spcBef>
              <a:spcAft>
                <a:spcPts val="0"/>
              </a:spcAft>
              <a:buSzPts val="1800"/>
              <a:buNone/>
            </a:pPr>
            <a:r>
              <a:rPr lang="en-US"/>
              <a:t>Again single /64 is a quintillion addresses!</a:t>
            </a:r>
            <a:endParaRPr/>
          </a:p>
          <a:p>
            <a:pPr indent="0" lvl="0" marL="0" rtl="0" algn="ctr">
              <a:lnSpc>
                <a:spcPct val="90000"/>
              </a:lnSpc>
              <a:spcBef>
                <a:spcPts val="1000"/>
              </a:spcBef>
              <a:spcAft>
                <a:spcPts val="0"/>
              </a:spcAft>
              <a:buSzPts val="1800"/>
              <a:buNone/>
            </a:pPr>
            <a:r>
              <a:rPr lang="en-US"/>
              <a:t>2001:0db8:8765:</a:t>
            </a:r>
            <a:r>
              <a:rPr b="1" lang="en-US" u="sng"/>
              <a:t>4321</a:t>
            </a:r>
            <a:r>
              <a:rPr lang="en-US"/>
              <a:t>::/64</a:t>
            </a:r>
            <a:endParaRPr/>
          </a:p>
          <a:p>
            <a:pPr indent="0" lvl="0" marL="0" rtl="0" algn="ctr">
              <a:lnSpc>
                <a:spcPct val="90000"/>
              </a:lnSpc>
              <a:spcBef>
                <a:spcPts val="1000"/>
              </a:spcBef>
              <a:spcAft>
                <a:spcPts val="0"/>
              </a:spcAft>
              <a:buSzPts val="1800"/>
              <a:buNone/>
            </a:pPr>
            <a:br>
              <a:rPr lang="en-US"/>
            </a:br>
            <a:r>
              <a:rPr b="1" lang="en-US"/>
              <a:t>43</a:t>
            </a:r>
            <a:r>
              <a:rPr lang="en-US"/>
              <a:t>21 ( a /56 )- could be each building or Location / Function</a:t>
            </a:r>
            <a:endParaRPr/>
          </a:p>
          <a:p>
            <a:pPr indent="0" lvl="0" marL="0" rtl="0" algn="ctr">
              <a:lnSpc>
                <a:spcPct val="90000"/>
              </a:lnSpc>
              <a:spcBef>
                <a:spcPts val="1000"/>
              </a:spcBef>
              <a:spcAft>
                <a:spcPts val="0"/>
              </a:spcAft>
              <a:buSzPts val="1800"/>
              <a:buNone/>
            </a:pPr>
            <a:r>
              <a:rPr lang="en-US">
                <a:latin typeface="Roboto Mono"/>
                <a:ea typeface="Roboto Mono"/>
                <a:cs typeface="Roboto Mono"/>
                <a:sym typeface="Roboto Mono"/>
              </a:rPr>
              <a:t>00..</a:t>
            </a:r>
            <a:r>
              <a:rPr b="1" lang="en-US">
                <a:latin typeface="Roboto Mono"/>
                <a:ea typeface="Roboto Mono"/>
                <a:cs typeface="Roboto Mono"/>
                <a:sym typeface="Roboto Mono"/>
              </a:rPr>
              <a:t>21</a:t>
            </a:r>
            <a:r>
              <a:rPr lang="en-US">
                <a:latin typeface="Roboto Mono"/>
                <a:ea typeface="Roboto Mono"/>
                <a:cs typeface="Roboto Mono"/>
                <a:sym typeface="Roboto Mono"/>
              </a:rPr>
              <a:t>..ff</a:t>
            </a:r>
            <a:r>
              <a:rPr lang="en-US"/>
              <a:t> ( a /64 )- each vlan and P2P connection.</a:t>
            </a:r>
            <a:endParaRPr/>
          </a:p>
          <a:p>
            <a:pPr indent="0" lvl="0" marL="0" rtl="0" algn="ctr">
              <a:lnSpc>
                <a:spcPct val="90000"/>
              </a:lnSpc>
              <a:spcBef>
                <a:spcPts val="1000"/>
              </a:spcBef>
              <a:spcAft>
                <a:spcPts val="0"/>
              </a:spcAft>
              <a:buSzPts val="1800"/>
              <a:buNone/>
            </a:pPr>
            <a:r>
              <a:t/>
            </a:r>
            <a:endParaRPr/>
          </a:p>
          <a:p>
            <a:pPr indent="0" lvl="0" marL="0" rtl="0" algn="ctr">
              <a:lnSpc>
                <a:spcPct val="90000"/>
              </a:lnSpc>
              <a:spcBef>
                <a:spcPts val="1000"/>
              </a:spcBef>
              <a:spcAft>
                <a:spcPts val="0"/>
              </a:spcAft>
              <a:buSzPts val="1800"/>
              <a:buNone/>
            </a:pPr>
            <a:r>
              <a:rPr lang="en-US">
                <a:latin typeface="Roboto Mono"/>
                <a:ea typeface="Roboto Mono"/>
                <a:cs typeface="Roboto Mono"/>
                <a:sym typeface="Roboto Mono"/>
              </a:rPr>
              <a:t>2001:0db8:8765:4300:0000:0000:0000:0000 -</a:t>
            </a:r>
            <a:endParaRPr>
              <a:latin typeface="Roboto Mono"/>
              <a:ea typeface="Roboto Mono"/>
              <a:cs typeface="Roboto Mono"/>
              <a:sym typeface="Roboto Mono"/>
            </a:endParaRPr>
          </a:p>
          <a:p>
            <a:pPr indent="0" lvl="0" marL="0" rtl="0" algn="ctr">
              <a:lnSpc>
                <a:spcPct val="90000"/>
              </a:lnSpc>
              <a:spcBef>
                <a:spcPts val="1000"/>
              </a:spcBef>
              <a:spcAft>
                <a:spcPts val="0"/>
              </a:spcAft>
              <a:buSzPts val="1800"/>
              <a:buNone/>
            </a:pPr>
            <a:r>
              <a:rPr lang="en-US">
                <a:latin typeface="Roboto Mono"/>
                <a:ea typeface="Roboto Mono"/>
                <a:cs typeface="Roboto Mono"/>
                <a:sym typeface="Roboto Mono"/>
              </a:rPr>
              <a:t>2001:0db8:8765:43ff:ffff:ffff:ffff:ffff </a:t>
            </a:r>
            <a:endParaRPr>
              <a:latin typeface="Roboto Mono"/>
              <a:ea typeface="Roboto Mono"/>
              <a:cs typeface="Roboto Mono"/>
              <a:sym typeface="Roboto Mono"/>
            </a:endParaRPr>
          </a:p>
        </p:txBody>
      </p:sp>
      <p:sp>
        <p:nvSpPr>
          <p:cNvPr id="216" name="Google Shape;216;p2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4"/>
          <p:cNvSpPr txBox="1"/>
          <p:nvPr>
            <p:ph type="title"/>
          </p:nvPr>
        </p:nvSpPr>
        <p:spPr>
          <a:xfrm>
            <a:off x="838200" y="365125"/>
            <a:ext cx="10515600" cy="840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en-US"/>
              <a:t>Fundamentals that underpin IPv6 - Client</a:t>
            </a:r>
            <a:endParaRPr/>
          </a:p>
        </p:txBody>
      </p:sp>
      <p:sp>
        <p:nvSpPr>
          <p:cNvPr id="223" name="Google Shape;223;p24"/>
          <p:cNvSpPr txBox="1"/>
          <p:nvPr>
            <p:ph idx="1" type="body"/>
          </p:nvPr>
        </p:nvSpPr>
        <p:spPr>
          <a:xfrm>
            <a:off x="801650" y="1205725"/>
            <a:ext cx="10515600" cy="43209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1000"/>
              </a:spcBef>
              <a:spcAft>
                <a:spcPts val="0"/>
              </a:spcAft>
              <a:buSzPts val="1800"/>
              <a:buNone/>
            </a:pPr>
            <a:r>
              <a:rPr lang="en-US"/>
              <a:t>Link Local:</a:t>
            </a:r>
            <a:endParaRPr/>
          </a:p>
          <a:p>
            <a:pPr indent="0" lvl="0" marL="0" rtl="0" algn="l">
              <a:lnSpc>
                <a:spcPct val="90000"/>
              </a:lnSpc>
              <a:spcBef>
                <a:spcPts val="1000"/>
              </a:spcBef>
              <a:spcAft>
                <a:spcPts val="0"/>
              </a:spcAft>
              <a:buSzPts val="1800"/>
              <a:buNone/>
            </a:pPr>
            <a:r>
              <a:rPr lang="en-US"/>
              <a:t>“</a:t>
            </a:r>
            <a:r>
              <a:rPr lang="en-US" sz="1500">
                <a:solidFill>
                  <a:srgbClr val="1F1F1F"/>
                </a:solidFill>
                <a:highlight>
                  <a:srgbClr val="FFFFFF"/>
                </a:highlight>
                <a:latin typeface="Roboto"/>
                <a:ea typeface="Roboto"/>
                <a:cs typeface="Roboto"/>
                <a:sym typeface="Roboto"/>
              </a:rPr>
              <a:t>IPv6 link-local addresses are </a:t>
            </a:r>
            <a:r>
              <a:rPr lang="en-US" sz="1500">
                <a:solidFill>
                  <a:srgbClr val="040C28"/>
                </a:solidFill>
                <a:highlight>
                  <a:srgbClr val="D3E3FD"/>
                </a:highlight>
                <a:latin typeface="Roboto"/>
                <a:ea typeface="Roboto"/>
                <a:cs typeface="Roboto"/>
                <a:sym typeface="Roboto"/>
              </a:rPr>
              <a:t>addresses that can be used to communicate with nodes (hosts and routers) on an attached link</a:t>
            </a:r>
            <a:r>
              <a:rPr lang="en-US" sz="1500">
                <a:solidFill>
                  <a:srgbClr val="1F1F1F"/>
                </a:solidFill>
                <a:highlight>
                  <a:srgbClr val="FFFFFF"/>
                </a:highlight>
                <a:latin typeface="Roboto"/>
                <a:ea typeface="Roboto"/>
                <a:cs typeface="Roboto"/>
                <a:sym typeface="Roboto"/>
              </a:rPr>
              <a:t>. Packets with those addresses are not forwarded by routers.</a:t>
            </a:r>
            <a:r>
              <a:rPr lang="en-US"/>
              <a:t>”</a:t>
            </a:r>
            <a:endParaRPr/>
          </a:p>
          <a:p>
            <a:pPr indent="0" lvl="0" marL="0" rtl="0" algn="l">
              <a:lnSpc>
                <a:spcPct val="90000"/>
              </a:lnSpc>
              <a:spcBef>
                <a:spcPts val="1000"/>
              </a:spcBef>
              <a:spcAft>
                <a:spcPts val="0"/>
              </a:spcAft>
              <a:buSzPts val="1800"/>
              <a:buNone/>
            </a:pPr>
            <a:r>
              <a:t/>
            </a:r>
            <a:endParaRPr/>
          </a:p>
          <a:p>
            <a:pPr indent="0" lvl="0" marL="0" rtl="0" algn="ctr">
              <a:lnSpc>
                <a:spcPct val="90000"/>
              </a:lnSpc>
              <a:spcBef>
                <a:spcPts val="1000"/>
              </a:spcBef>
              <a:spcAft>
                <a:spcPts val="0"/>
              </a:spcAft>
              <a:buSzPts val="1800"/>
              <a:buNone/>
            </a:pPr>
            <a:r>
              <a:rPr lang="en-US"/>
              <a:t>fe80::/10 - prefix ( we won't run out )</a:t>
            </a:r>
            <a:endParaRPr/>
          </a:p>
          <a:p>
            <a:pPr indent="0" lvl="0" marL="0" rtl="0" algn="ctr">
              <a:lnSpc>
                <a:spcPct val="90000"/>
              </a:lnSpc>
              <a:spcBef>
                <a:spcPts val="1000"/>
              </a:spcBef>
              <a:spcAft>
                <a:spcPts val="0"/>
              </a:spcAft>
              <a:buSzPts val="1800"/>
              <a:buNone/>
            </a:pPr>
            <a:r>
              <a:rPr lang="en-US"/>
              <a:t>fe80::/64 - your machine’s range</a:t>
            </a:r>
            <a:endParaRPr/>
          </a:p>
          <a:p>
            <a:pPr indent="0" lvl="0" marL="0" rtl="0" algn="ctr">
              <a:lnSpc>
                <a:spcPct val="90000"/>
              </a:lnSpc>
              <a:spcBef>
                <a:spcPts val="1000"/>
              </a:spcBef>
              <a:spcAft>
                <a:spcPts val="0"/>
              </a:spcAft>
              <a:buSzPts val="1800"/>
              <a:buNone/>
            </a:pPr>
            <a:r>
              <a:t/>
            </a:r>
            <a:endParaRPr/>
          </a:p>
          <a:p>
            <a:pPr indent="0" lvl="0" marL="0" rtl="0" algn="ctr">
              <a:lnSpc>
                <a:spcPct val="90000"/>
              </a:lnSpc>
              <a:spcBef>
                <a:spcPts val="1000"/>
              </a:spcBef>
              <a:spcAft>
                <a:spcPts val="0"/>
              </a:spcAft>
              <a:buSzPts val="1800"/>
              <a:buNone/>
            </a:pPr>
            <a:r>
              <a:rPr lang="en-US"/>
              <a:t>Put the link in the local with EUI-64</a:t>
            </a:r>
            <a:endParaRPr/>
          </a:p>
        </p:txBody>
      </p:sp>
      <p:sp>
        <p:nvSpPr>
          <p:cNvPr id="224" name="Google Shape;224;p2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5"/>
          <p:cNvSpPr txBox="1"/>
          <p:nvPr>
            <p:ph type="title"/>
          </p:nvPr>
        </p:nvSpPr>
        <p:spPr>
          <a:xfrm>
            <a:off x="838200" y="365125"/>
            <a:ext cx="10515600" cy="8406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45454"/>
              <a:buNone/>
            </a:pPr>
            <a:r>
              <a:rPr lang="en-US"/>
              <a:t>Fundamentals that underpin IPv6 - Client</a:t>
            </a:r>
            <a:endParaRPr/>
          </a:p>
          <a:p>
            <a:pPr indent="0" lvl="0" marL="0" rtl="0" algn="l">
              <a:lnSpc>
                <a:spcPct val="90000"/>
              </a:lnSpc>
              <a:spcBef>
                <a:spcPts val="0"/>
              </a:spcBef>
              <a:spcAft>
                <a:spcPts val="0"/>
              </a:spcAft>
              <a:buClr>
                <a:schemeClr val="dk1"/>
              </a:buClr>
              <a:buSzPts val="990"/>
              <a:buFont typeface="Arial"/>
              <a:buNone/>
            </a:pPr>
            <a:r>
              <a:rPr lang="en-US"/>
              <a:t>(Link Local + EUI-64 generation)</a:t>
            </a:r>
            <a:endParaRPr/>
          </a:p>
        </p:txBody>
      </p:sp>
      <p:sp>
        <p:nvSpPr>
          <p:cNvPr id="231" name="Google Shape;231;p25"/>
          <p:cNvSpPr txBox="1"/>
          <p:nvPr>
            <p:ph idx="1" type="body"/>
          </p:nvPr>
        </p:nvSpPr>
        <p:spPr>
          <a:xfrm>
            <a:off x="801650" y="1205725"/>
            <a:ext cx="10515600" cy="432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n-US"/>
              <a:t>Say we have MAC: </a:t>
            </a:r>
            <a:r>
              <a:rPr b="1" lang="en-US"/>
              <a:t>70:07:12:34:56:78</a:t>
            </a:r>
            <a:endParaRPr b="1"/>
          </a:p>
          <a:p>
            <a:pPr indent="-342900" lvl="0" marL="457200" rtl="0" algn="l">
              <a:lnSpc>
                <a:spcPct val="90000"/>
              </a:lnSpc>
              <a:spcBef>
                <a:spcPts val="1000"/>
              </a:spcBef>
              <a:spcAft>
                <a:spcPts val="0"/>
              </a:spcAft>
              <a:buSzPts val="1800"/>
              <a:buAutoNum type="arabicPeriod"/>
            </a:pPr>
            <a:r>
              <a:rPr lang="en-US"/>
              <a:t>Insert a 0xFFFE into the middle </a:t>
            </a:r>
            <a:r>
              <a:rPr lang="en-US">
                <a:highlight>
                  <a:srgbClr val="C9DAF8"/>
                </a:highlight>
              </a:rPr>
              <a:t>70</a:t>
            </a:r>
            <a:r>
              <a:rPr lang="en-US"/>
              <a:t>:07:12:</a:t>
            </a:r>
            <a:r>
              <a:rPr b="1" lang="en-US">
                <a:solidFill>
                  <a:srgbClr val="990000"/>
                </a:solidFill>
              </a:rPr>
              <a:t>ff:fe</a:t>
            </a:r>
            <a:r>
              <a:rPr lang="en-US"/>
              <a:t>:34:56:78</a:t>
            </a:r>
            <a:endParaRPr/>
          </a:p>
          <a:p>
            <a:pPr indent="-342900" lvl="0" marL="457200" rtl="0" algn="l">
              <a:lnSpc>
                <a:spcPct val="90000"/>
              </a:lnSpc>
              <a:spcBef>
                <a:spcPts val="0"/>
              </a:spcBef>
              <a:spcAft>
                <a:spcPts val="0"/>
              </a:spcAft>
              <a:buSzPts val="1800"/>
              <a:buAutoNum type="arabicPeriod"/>
            </a:pPr>
            <a:r>
              <a:rPr lang="en-US"/>
              <a:t>7th bit-flip:  bin(0x7),bin(0x0) -&gt; = 0111 00</a:t>
            </a:r>
            <a:r>
              <a:rPr b="1" lang="en-US">
                <a:solidFill>
                  <a:srgbClr val="990000"/>
                </a:solidFill>
              </a:rPr>
              <a:t>0</a:t>
            </a:r>
            <a:r>
              <a:rPr lang="en-US"/>
              <a:t>0 </a:t>
            </a:r>
            <a:endParaRPr/>
          </a:p>
          <a:p>
            <a:pPr indent="-342900" lvl="0" marL="457200" rtl="0" algn="l">
              <a:lnSpc>
                <a:spcPct val="90000"/>
              </a:lnSpc>
              <a:spcBef>
                <a:spcPts val="0"/>
              </a:spcBef>
              <a:spcAft>
                <a:spcPts val="0"/>
              </a:spcAft>
              <a:buSzPts val="1800"/>
              <a:buAutoNum type="arabicPeriod"/>
            </a:pPr>
            <a:r>
              <a:rPr lang="en-US"/>
              <a:t>hex the 7th bit:  0111 00</a:t>
            </a:r>
            <a:r>
              <a:rPr b="1" lang="en-US">
                <a:solidFill>
                  <a:srgbClr val="990000"/>
                </a:solidFill>
              </a:rPr>
              <a:t>1</a:t>
            </a:r>
            <a:r>
              <a:rPr lang="en-US"/>
              <a:t>0 -&gt; hex(0x7),hex(0x2) = 72</a:t>
            </a:r>
            <a:endParaRPr/>
          </a:p>
          <a:p>
            <a:pPr indent="-342900" lvl="0" marL="457200" rtl="0" algn="l">
              <a:lnSpc>
                <a:spcPct val="90000"/>
              </a:lnSpc>
              <a:spcBef>
                <a:spcPts val="0"/>
              </a:spcBef>
              <a:spcAft>
                <a:spcPts val="0"/>
              </a:spcAft>
              <a:buSzPts val="1800"/>
              <a:buAutoNum type="arabicPeriod"/>
            </a:pPr>
            <a:r>
              <a:rPr lang="en-US"/>
              <a:t>Combine link local ( fe80::/64 ) + (</a:t>
            </a:r>
            <a:r>
              <a:rPr lang="en-US">
                <a:highlight>
                  <a:srgbClr val="C9DAF8"/>
                </a:highlight>
              </a:rPr>
              <a:t>72</a:t>
            </a:r>
            <a:r>
              <a:rPr lang="en-US"/>
              <a:t>:07:12:ff:fe:34:56:78)</a:t>
            </a:r>
            <a:endParaRPr/>
          </a:p>
          <a:p>
            <a:pPr indent="0" lvl="0" marL="0" rtl="0" algn="ctr">
              <a:lnSpc>
                <a:spcPct val="90000"/>
              </a:lnSpc>
              <a:spcBef>
                <a:spcPts val="1000"/>
              </a:spcBef>
              <a:spcAft>
                <a:spcPts val="0"/>
              </a:spcAft>
              <a:buSzPts val="1800"/>
              <a:buNone/>
            </a:pPr>
            <a:r>
              <a:t/>
            </a:r>
            <a:endParaRPr b="1"/>
          </a:p>
          <a:p>
            <a:pPr indent="0" lvl="0" marL="0" rtl="0" algn="ctr">
              <a:lnSpc>
                <a:spcPct val="90000"/>
              </a:lnSpc>
              <a:spcBef>
                <a:spcPts val="1000"/>
              </a:spcBef>
              <a:spcAft>
                <a:spcPts val="0"/>
              </a:spcAft>
              <a:buSzPts val="1800"/>
              <a:buNone/>
            </a:pPr>
            <a:r>
              <a:rPr b="1" lang="en-US"/>
              <a:t>fe80::7207:12ff:fe34:5678/64</a:t>
            </a:r>
            <a:endParaRPr b="1"/>
          </a:p>
        </p:txBody>
      </p:sp>
      <p:sp>
        <p:nvSpPr>
          <p:cNvPr id="232" name="Google Shape;232;p2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6"/>
          <p:cNvSpPr txBox="1"/>
          <p:nvPr>
            <p:ph type="title"/>
          </p:nvPr>
        </p:nvSpPr>
        <p:spPr>
          <a:xfrm>
            <a:off x="838200" y="365125"/>
            <a:ext cx="10515600" cy="840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en-US"/>
              <a:t>Fundamentals that underpin IPv6 - ICMP</a:t>
            </a:r>
            <a:endParaRPr/>
          </a:p>
        </p:txBody>
      </p:sp>
      <p:sp>
        <p:nvSpPr>
          <p:cNvPr id="239" name="Google Shape;239;p26"/>
          <p:cNvSpPr txBox="1"/>
          <p:nvPr>
            <p:ph idx="1" type="body"/>
          </p:nvPr>
        </p:nvSpPr>
        <p:spPr>
          <a:xfrm>
            <a:off x="801650" y="1205725"/>
            <a:ext cx="10515600" cy="432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en-US"/>
              <a:t>ICMPv6, that other ping</a:t>
            </a:r>
            <a:endParaRPr/>
          </a:p>
          <a:p>
            <a:pPr indent="0" lvl="0" marL="0" rtl="0" algn="l">
              <a:lnSpc>
                <a:spcPct val="90000"/>
              </a:lnSpc>
              <a:spcBef>
                <a:spcPts val="1000"/>
              </a:spcBef>
              <a:spcAft>
                <a:spcPts val="0"/>
              </a:spcAft>
              <a:buSzPts val="1800"/>
              <a:buNone/>
            </a:pPr>
            <a:r>
              <a:t/>
            </a:r>
            <a:endParaRPr/>
          </a:p>
          <a:p>
            <a:pPr indent="-342900" lvl="0" marL="457200" rtl="0" algn="l">
              <a:lnSpc>
                <a:spcPct val="90000"/>
              </a:lnSpc>
              <a:spcBef>
                <a:spcPts val="1000"/>
              </a:spcBef>
              <a:spcAft>
                <a:spcPts val="0"/>
              </a:spcAft>
              <a:buSzPts val="1800"/>
              <a:buChar char="•"/>
            </a:pPr>
            <a:r>
              <a:rPr lang="en-US" u="sng">
                <a:solidFill>
                  <a:schemeClr val="hlink"/>
                </a:solidFill>
                <a:hlinkClick r:id="rId3"/>
              </a:rPr>
              <a:t>ICMPv6</a:t>
            </a:r>
            <a:r>
              <a:rPr lang="en-US"/>
              <a:t> many control types.  </a:t>
            </a:r>
            <a:endParaRPr/>
          </a:p>
          <a:p>
            <a:pPr indent="-342900" lvl="0" marL="457200" rtl="0" algn="l">
              <a:lnSpc>
                <a:spcPct val="90000"/>
              </a:lnSpc>
              <a:spcBef>
                <a:spcPts val="0"/>
              </a:spcBef>
              <a:spcAft>
                <a:spcPts val="0"/>
              </a:spcAft>
              <a:buSzPts val="1800"/>
              <a:buChar char="•"/>
            </a:pPr>
            <a:r>
              <a:rPr lang="en-US"/>
              <a:t>ICMPv6 types are integral providing error and information messages not just echo.</a:t>
            </a:r>
            <a:endParaRPr/>
          </a:p>
          <a:p>
            <a:pPr indent="-342900" lvl="0" marL="457200" rtl="0" algn="l">
              <a:lnSpc>
                <a:spcPct val="90000"/>
              </a:lnSpc>
              <a:spcBef>
                <a:spcPts val="0"/>
              </a:spcBef>
              <a:spcAft>
                <a:spcPts val="0"/>
              </a:spcAft>
              <a:buSzPts val="1800"/>
              <a:buChar char="•"/>
            </a:pPr>
            <a:r>
              <a:rPr lang="en-US"/>
              <a:t>Can easily be blocked by host based firewalls or even appliance based firewalls.</a:t>
            </a:r>
            <a:endParaRPr/>
          </a:p>
          <a:p>
            <a:pPr indent="-342900" lvl="0" marL="457200" rtl="0" algn="l">
              <a:lnSpc>
                <a:spcPct val="90000"/>
              </a:lnSpc>
              <a:spcBef>
                <a:spcPts val="0"/>
              </a:spcBef>
              <a:spcAft>
                <a:spcPts val="0"/>
              </a:spcAft>
              <a:buSzPts val="1800"/>
              <a:buChar char="•"/>
            </a:pPr>
            <a:r>
              <a:rPr lang="en-US"/>
              <a:t>tcpdump for the win.</a:t>
            </a:r>
            <a:endParaRPr/>
          </a:p>
        </p:txBody>
      </p:sp>
      <p:sp>
        <p:nvSpPr>
          <p:cNvPr id="240" name="Google Shape;240;p2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7"/>
          <p:cNvSpPr txBox="1"/>
          <p:nvPr>
            <p:ph type="title"/>
          </p:nvPr>
        </p:nvSpPr>
        <p:spPr>
          <a:xfrm>
            <a:off x="838200" y="365125"/>
            <a:ext cx="10515600" cy="8406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45454"/>
              <a:buNone/>
            </a:pPr>
            <a:r>
              <a:rPr lang="en-US"/>
              <a:t>Fundamentals that underpin IPv6 - Client</a:t>
            </a:r>
            <a:endParaRPr/>
          </a:p>
          <a:p>
            <a:pPr indent="0" lvl="0" marL="0" rtl="0" algn="l">
              <a:lnSpc>
                <a:spcPct val="90000"/>
              </a:lnSpc>
              <a:spcBef>
                <a:spcPts val="0"/>
              </a:spcBef>
              <a:spcAft>
                <a:spcPts val="0"/>
              </a:spcAft>
              <a:buSzPct val="45454"/>
              <a:buNone/>
            </a:pPr>
            <a:r>
              <a:rPr lang="en-US"/>
              <a:t>Neighbor Discovery Protocol (NDP)</a:t>
            </a:r>
            <a:endParaRPr/>
          </a:p>
        </p:txBody>
      </p:sp>
      <p:sp>
        <p:nvSpPr>
          <p:cNvPr id="247" name="Google Shape;247;p27"/>
          <p:cNvSpPr txBox="1"/>
          <p:nvPr>
            <p:ph idx="1" type="body"/>
          </p:nvPr>
        </p:nvSpPr>
        <p:spPr>
          <a:xfrm>
            <a:off x="801650" y="1205725"/>
            <a:ext cx="10515600" cy="43209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n-US"/>
              <a:t>ICMPv6 - ( Type 133 ) Router Solicitation</a:t>
            </a:r>
            <a:endParaRPr/>
          </a:p>
          <a:p>
            <a:pPr indent="0" lvl="0" marL="0" rtl="0" algn="l">
              <a:lnSpc>
                <a:spcPct val="90000"/>
              </a:lnSpc>
              <a:spcBef>
                <a:spcPts val="1000"/>
              </a:spcBef>
              <a:spcAft>
                <a:spcPts val="0"/>
              </a:spcAft>
              <a:buSzPts val="1800"/>
              <a:buNone/>
            </a:pPr>
            <a:r>
              <a:rPr lang="en-US"/>
              <a:t>ICMPv6 - ( Type 134 ) Router Advertisement</a:t>
            </a:r>
            <a:endParaRPr/>
          </a:p>
          <a:p>
            <a:pPr indent="0" lvl="0" marL="0" rtl="0" algn="l">
              <a:lnSpc>
                <a:spcPct val="90000"/>
              </a:lnSpc>
              <a:spcBef>
                <a:spcPts val="1000"/>
              </a:spcBef>
              <a:spcAft>
                <a:spcPts val="0"/>
              </a:spcAft>
              <a:buSzPts val="1800"/>
              <a:buNone/>
            </a:pPr>
            <a:r>
              <a:rPr lang="en-US"/>
              <a:t>ICMPv6 - ( Type 135 ) Neighbor Solicitation</a:t>
            </a:r>
            <a:endParaRPr/>
          </a:p>
          <a:p>
            <a:pPr indent="0" lvl="0" marL="0" rtl="0" algn="l">
              <a:lnSpc>
                <a:spcPct val="90000"/>
              </a:lnSpc>
              <a:spcBef>
                <a:spcPts val="1000"/>
              </a:spcBef>
              <a:spcAft>
                <a:spcPts val="0"/>
              </a:spcAft>
              <a:buSzPts val="1800"/>
              <a:buNone/>
            </a:pPr>
            <a:r>
              <a:rPr lang="en-US"/>
              <a:t>ICMPv6 - ( Type 136 ) Neighbor Advertisement</a:t>
            </a:r>
            <a:endParaRPr/>
          </a:p>
          <a:p>
            <a:pPr indent="0" lvl="0" marL="0" rtl="0" algn="l">
              <a:lnSpc>
                <a:spcPct val="90000"/>
              </a:lnSpc>
              <a:spcBef>
                <a:spcPts val="1000"/>
              </a:spcBef>
              <a:spcAft>
                <a:spcPts val="0"/>
              </a:spcAft>
              <a:buSzPts val="1800"/>
              <a:buNone/>
            </a:pPr>
            <a:r>
              <a:rPr lang="en-US"/>
              <a:t>ICMPv6 - ( Type 137 ) Redirect</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Clr>
                <a:schemeClr val="dk1"/>
              </a:buClr>
              <a:buSzPts val="1100"/>
              <a:buFont typeface="Arial"/>
              <a:buNone/>
            </a:pPr>
            <a:r>
              <a:rPr lang="en-US" sz="2855"/>
              <a:t>A ICMPv6 packet is 40 bytes long, and the first 8 bits of the ICMPv6 header specify its type.</a:t>
            </a:r>
            <a:endParaRPr sz="1591"/>
          </a:p>
        </p:txBody>
      </p:sp>
      <p:sp>
        <p:nvSpPr>
          <p:cNvPr id="248" name="Google Shape;248;p2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8"/>
          <p:cNvSpPr txBox="1"/>
          <p:nvPr>
            <p:ph type="title"/>
          </p:nvPr>
        </p:nvSpPr>
        <p:spPr>
          <a:xfrm>
            <a:off x="838200" y="365125"/>
            <a:ext cx="10515600" cy="840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Why the focus on ICMP and Link Local?</a:t>
            </a:r>
            <a:endParaRPr/>
          </a:p>
        </p:txBody>
      </p:sp>
      <p:sp>
        <p:nvSpPr>
          <p:cNvPr id="255" name="Google Shape;255;p28"/>
          <p:cNvSpPr txBox="1"/>
          <p:nvPr>
            <p:ph idx="1" type="body"/>
          </p:nvPr>
        </p:nvSpPr>
        <p:spPr>
          <a:xfrm>
            <a:off x="801650" y="1205725"/>
            <a:ext cx="10515600" cy="4320900"/>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SzPts val="1800"/>
              <a:buChar char="•"/>
            </a:pPr>
            <a:r>
              <a:rPr lang="en-US"/>
              <a:t>ICMP is a critical service with IPv6!</a:t>
            </a:r>
            <a:endParaRPr/>
          </a:p>
          <a:p>
            <a:pPr indent="-342900" lvl="1" marL="914400" rtl="0" algn="l">
              <a:lnSpc>
                <a:spcPct val="90000"/>
              </a:lnSpc>
              <a:spcBef>
                <a:spcPts val="0"/>
              </a:spcBef>
              <a:spcAft>
                <a:spcPts val="0"/>
              </a:spcAft>
              <a:buSzPts val="1800"/>
              <a:buChar char="•"/>
            </a:pPr>
            <a:r>
              <a:rPr lang="en-US"/>
              <a:t>Legacy ICMP blocking to “hide” from ping of death and such… ?</a:t>
            </a:r>
            <a:endParaRPr/>
          </a:p>
          <a:p>
            <a:pPr indent="-342900" lvl="0" marL="457200" rtl="0" algn="l">
              <a:lnSpc>
                <a:spcPct val="90000"/>
              </a:lnSpc>
              <a:spcBef>
                <a:spcPts val="0"/>
              </a:spcBef>
              <a:spcAft>
                <a:spcPts val="0"/>
              </a:spcAft>
              <a:buSzPts val="1800"/>
              <a:buChar char="•"/>
            </a:pPr>
            <a:r>
              <a:rPr lang="en-US"/>
              <a:t>Link-Local - “red phone” to your router and neighbors</a:t>
            </a:r>
            <a:endParaRPr/>
          </a:p>
          <a:p>
            <a:pPr indent="-342900" lvl="1" marL="914400" rtl="0" algn="l">
              <a:lnSpc>
                <a:spcPct val="90000"/>
              </a:lnSpc>
              <a:spcBef>
                <a:spcPts val="0"/>
              </a:spcBef>
              <a:spcAft>
                <a:spcPts val="0"/>
              </a:spcAft>
              <a:buSzPts val="1800"/>
              <a:buChar char="•"/>
            </a:pPr>
            <a:r>
              <a:rPr lang="en-US"/>
              <a:t>Link-Local IS a primary communication method</a:t>
            </a:r>
            <a:endParaRPr/>
          </a:p>
        </p:txBody>
      </p:sp>
      <p:sp>
        <p:nvSpPr>
          <p:cNvPr id="256" name="Google Shape;256;p2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257" name="Google Shape;257;p28"/>
          <p:cNvPicPr preferRelativeResize="0"/>
          <p:nvPr/>
        </p:nvPicPr>
        <p:blipFill rotWithShape="1">
          <a:blip r:embed="rId3">
            <a:alphaModFix/>
          </a:blip>
          <a:srcRect b="0" l="0" r="0" t="0"/>
          <a:stretch/>
        </p:blipFill>
        <p:spPr>
          <a:xfrm>
            <a:off x="4825950" y="3678775"/>
            <a:ext cx="2466975" cy="18478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9"/>
          <p:cNvSpPr txBox="1"/>
          <p:nvPr>
            <p:ph type="title"/>
          </p:nvPr>
        </p:nvSpPr>
        <p:spPr>
          <a:xfrm>
            <a:off x="838200" y="365125"/>
            <a:ext cx="10515600" cy="6693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t>Neighbor Solicitation and Advertisements</a:t>
            </a:r>
            <a:endParaRPr/>
          </a:p>
        </p:txBody>
      </p:sp>
      <p:sp>
        <p:nvSpPr>
          <p:cNvPr id="263" name="Google Shape;263;p29"/>
          <p:cNvSpPr txBox="1"/>
          <p:nvPr>
            <p:ph idx="1" type="body"/>
          </p:nvPr>
        </p:nvSpPr>
        <p:spPr>
          <a:xfrm>
            <a:off x="838200" y="1034425"/>
            <a:ext cx="10059900" cy="51426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Who is out there…  [ east west via north south ]</a:t>
            </a:r>
            <a:br>
              <a:rPr lang="en-US"/>
            </a:br>
            <a:endParaRPr/>
          </a:p>
          <a:p>
            <a:pPr indent="-228600" lvl="0" marL="228600" rtl="0" algn="l">
              <a:lnSpc>
                <a:spcPct val="90000"/>
              </a:lnSpc>
              <a:spcBef>
                <a:spcPts val="0"/>
              </a:spcBef>
              <a:spcAft>
                <a:spcPts val="0"/>
              </a:spcAft>
              <a:buClr>
                <a:schemeClr val="dk1"/>
              </a:buClr>
              <a:buSzPts val="2800"/>
              <a:buChar char="•"/>
            </a:pPr>
            <a:r>
              <a:rPr lang="en-US"/>
              <a:t>A Client Solicitation ( typical ):</a:t>
            </a:r>
            <a:endParaRPr/>
          </a:p>
          <a:p>
            <a:pPr indent="-228600" lvl="1" marL="685800" rtl="0" algn="l">
              <a:lnSpc>
                <a:spcPct val="90000"/>
              </a:lnSpc>
              <a:spcBef>
                <a:spcPts val="500"/>
              </a:spcBef>
              <a:spcAft>
                <a:spcPts val="0"/>
              </a:spcAft>
              <a:buClr>
                <a:schemeClr val="dk1"/>
              </a:buClr>
              <a:buSzPts val="2400"/>
              <a:buChar char="•"/>
            </a:pPr>
            <a:r>
              <a:rPr lang="en-US"/>
              <a:t>Neighbor Solicitation sent via ICMPv6 (Type135) from</a:t>
            </a:r>
            <a:endParaRPr/>
          </a:p>
          <a:p>
            <a:pPr indent="-190500" lvl="1" marL="685800" rtl="0" algn="l">
              <a:lnSpc>
                <a:spcPct val="90000"/>
              </a:lnSpc>
              <a:spcBef>
                <a:spcPts val="500"/>
              </a:spcBef>
              <a:spcAft>
                <a:spcPts val="0"/>
              </a:spcAft>
              <a:buSzPts val="1800"/>
              <a:buChar char="•"/>
            </a:pPr>
            <a:r>
              <a:rPr b="1" lang="en-US"/>
              <a:t>Source</a:t>
            </a:r>
            <a:r>
              <a:rPr lang="en-US"/>
              <a:t>: Unicast IPv6 Address to</a:t>
            </a:r>
            <a:endParaRPr/>
          </a:p>
          <a:p>
            <a:pPr indent="-190500" lvl="1" marL="685800" rtl="0" algn="l">
              <a:lnSpc>
                <a:spcPct val="90000"/>
              </a:lnSpc>
              <a:spcBef>
                <a:spcPts val="500"/>
              </a:spcBef>
              <a:spcAft>
                <a:spcPts val="0"/>
              </a:spcAft>
              <a:buSzPts val="1800"/>
              <a:buChar char="•"/>
            </a:pPr>
            <a:r>
              <a:rPr b="1" lang="en-US"/>
              <a:t>Destination</a:t>
            </a:r>
            <a:r>
              <a:rPr lang="en-US"/>
              <a:t>: Solicited Node Multicast address of all routers ( </a:t>
            </a:r>
            <a:r>
              <a:rPr lang="en-US">
                <a:highlight>
                  <a:srgbClr val="C9DAF8"/>
                </a:highlight>
              </a:rPr>
              <a:t>ff02::1</a:t>
            </a:r>
            <a:r>
              <a:rPr lang="en-US"/>
              <a:t> )</a:t>
            </a:r>
            <a:endParaRPr/>
          </a:p>
          <a:p>
            <a:pPr indent="-342900" lvl="0" marL="457200" rtl="0" algn="l">
              <a:lnSpc>
                <a:spcPct val="90000"/>
              </a:lnSpc>
              <a:spcBef>
                <a:spcPts val="500"/>
              </a:spcBef>
              <a:spcAft>
                <a:spcPts val="0"/>
              </a:spcAft>
              <a:buSzPts val="1800"/>
              <a:buChar char="•"/>
            </a:pPr>
            <a:r>
              <a:rPr lang="en-US"/>
              <a:t>Info asked for: What is your link-layer address? Answer provided with data given of target link-layer address</a:t>
            </a:r>
            <a:endParaRPr/>
          </a:p>
        </p:txBody>
      </p:sp>
      <p:sp>
        <p:nvSpPr>
          <p:cNvPr id="264" name="Google Shape;264;p2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9/26/18</a:t>
            </a:r>
            <a:endParaRPr/>
          </a:p>
        </p:txBody>
      </p:sp>
      <p:sp>
        <p:nvSpPr>
          <p:cNvPr id="265" name="Google Shape;265;p2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66" name="Google Shape;266;p29"/>
          <p:cNvSpPr txBox="1"/>
          <p:nvPr>
            <p:ph idx="11" type="ftr"/>
          </p:nvPr>
        </p:nvSpPr>
        <p:spPr>
          <a:xfrm>
            <a:off x="3889310" y="6352300"/>
            <a:ext cx="43404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2019, Engagement and Performance Operations Center (EPOC)</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0"/>
          <p:cNvSpPr txBox="1"/>
          <p:nvPr>
            <p:ph type="title"/>
          </p:nvPr>
        </p:nvSpPr>
        <p:spPr>
          <a:xfrm>
            <a:off x="838200" y="365125"/>
            <a:ext cx="10515600" cy="6693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t>Neighbor Solicitation and Advertisements</a:t>
            </a:r>
            <a:endParaRPr/>
          </a:p>
        </p:txBody>
      </p:sp>
      <p:sp>
        <p:nvSpPr>
          <p:cNvPr id="272" name="Google Shape;272;p30"/>
          <p:cNvSpPr txBox="1"/>
          <p:nvPr>
            <p:ph idx="2" type="body"/>
          </p:nvPr>
        </p:nvSpPr>
        <p:spPr>
          <a:xfrm>
            <a:off x="838200" y="1029725"/>
            <a:ext cx="10515600" cy="50181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The Answer via Advertisement:</a:t>
            </a:r>
            <a:endParaRPr/>
          </a:p>
          <a:p>
            <a:pPr indent="0" lvl="0" marL="457200" rtl="0" algn="l">
              <a:lnSpc>
                <a:spcPct val="90000"/>
              </a:lnSpc>
              <a:spcBef>
                <a:spcPts val="0"/>
              </a:spcBef>
              <a:spcAft>
                <a:spcPts val="0"/>
              </a:spcAft>
              <a:buSzPts val="1800"/>
              <a:buNone/>
            </a:pPr>
            <a:r>
              <a:t/>
            </a:r>
            <a:endParaRPr/>
          </a:p>
          <a:p>
            <a:pPr indent="-228600" lvl="0" marL="228600" rtl="0" algn="l">
              <a:lnSpc>
                <a:spcPct val="90000"/>
              </a:lnSpc>
              <a:spcBef>
                <a:spcPts val="0"/>
              </a:spcBef>
              <a:spcAft>
                <a:spcPts val="0"/>
              </a:spcAft>
              <a:buClr>
                <a:schemeClr val="dk1"/>
              </a:buClr>
              <a:buSzPts val="2800"/>
              <a:buChar char="•"/>
            </a:pPr>
            <a:r>
              <a:rPr lang="en-US"/>
              <a:t>A Client Advertisement ( typical ):</a:t>
            </a:r>
            <a:endParaRPr/>
          </a:p>
          <a:p>
            <a:pPr indent="-228600" lvl="1" marL="685800" rtl="0" algn="l">
              <a:lnSpc>
                <a:spcPct val="90000"/>
              </a:lnSpc>
              <a:spcBef>
                <a:spcPts val="500"/>
              </a:spcBef>
              <a:spcAft>
                <a:spcPts val="0"/>
              </a:spcAft>
              <a:buClr>
                <a:schemeClr val="dk1"/>
              </a:buClr>
              <a:buSzPts val="2400"/>
              <a:buChar char="•"/>
            </a:pPr>
            <a:r>
              <a:rPr lang="en-US"/>
              <a:t>All nodes reply sending Node Advertisement to the Solicit message ICMPv6 (type 136)</a:t>
            </a:r>
            <a:endParaRPr/>
          </a:p>
          <a:p>
            <a:pPr indent="-190500" lvl="1" marL="685800" rtl="0" algn="l">
              <a:lnSpc>
                <a:spcPct val="90000"/>
              </a:lnSpc>
              <a:spcBef>
                <a:spcPts val="500"/>
              </a:spcBef>
              <a:spcAft>
                <a:spcPts val="0"/>
              </a:spcAft>
              <a:buSzPts val="1800"/>
              <a:buChar char="•"/>
            </a:pPr>
            <a:r>
              <a:rPr b="1" lang="en-US"/>
              <a:t>Source</a:t>
            </a:r>
            <a:r>
              <a:rPr lang="en-US"/>
              <a:t>: Unicast IPv6 Address</a:t>
            </a:r>
            <a:endParaRPr/>
          </a:p>
          <a:p>
            <a:pPr indent="-190500" lvl="1" marL="685800" rtl="0" algn="l">
              <a:lnSpc>
                <a:spcPct val="90000"/>
              </a:lnSpc>
              <a:spcBef>
                <a:spcPts val="500"/>
              </a:spcBef>
              <a:spcAft>
                <a:spcPts val="0"/>
              </a:spcAft>
              <a:buSzPts val="1800"/>
              <a:buChar char="•"/>
            </a:pPr>
            <a:r>
              <a:rPr b="1" lang="en-US"/>
              <a:t>Destination</a:t>
            </a:r>
            <a:r>
              <a:rPr lang="en-US"/>
              <a:t>: unicast address of requestor -or - all nodes multicast ( </a:t>
            </a:r>
            <a:r>
              <a:rPr lang="en-US">
                <a:highlight>
                  <a:srgbClr val="C9DAF8"/>
                </a:highlight>
              </a:rPr>
              <a:t>ff02::1</a:t>
            </a:r>
            <a:r>
              <a:rPr lang="en-US"/>
              <a:t> )</a:t>
            </a:r>
            <a:endParaRPr/>
          </a:p>
          <a:p>
            <a:pPr indent="-342900" lvl="0" marL="457200" rtl="0" algn="l">
              <a:lnSpc>
                <a:spcPct val="90000"/>
              </a:lnSpc>
              <a:spcBef>
                <a:spcPts val="500"/>
              </a:spcBef>
              <a:spcAft>
                <a:spcPts val="0"/>
              </a:spcAft>
              <a:buSzPts val="1800"/>
              <a:buChar char="•"/>
            </a:pPr>
            <a:r>
              <a:rPr lang="en-US"/>
              <a:t>Answer: Here is my IPv6 and my Link-layer address ( fe80 )</a:t>
            </a:r>
            <a:endParaRPr/>
          </a:p>
        </p:txBody>
      </p:sp>
      <p:sp>
        <p:nvSpPr>
          <p:cNvPr id="273" name="Google Shape;273;p3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9/26/18</a:t>
            </a:r>
            <a:endParaRPr/>
          </a:p>
        </p:txBody>
      </p:sp>
      <p:sp>
        <p:nvSpPr>
          <p:cNvPr id="274" name="Google Shape;274;p3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75" name="Google Shape;275;p30"/>
          <p:cNvSpPr txBox="1"/>
          <p:nvPr>
            <p:ph idx="11" type="ftr"/>
          </p:nvPr>
        </p:nvSpPr>
        <p:spPr>
          <a:xfrm>
            <a:off x="3889310" y="6352300"/>
            <a:ext cx="43404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2019, Engagement and Performance Operations Center (EPOC)</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282" name="Google Shape;282;p31">
            <a:hlinkClick r:id="rId3"/>
          </p:cNvPr>
          <p:cNvPicPr preferRelativeResize="0"/>
          <p:nvPr/>
        </p:nvPicPr>
        <p:blipFill rotWithShape="1">
          <a:blip r:embed="rId4">
            <a:alphaModFix/>
          </a:blip>
          <a:srcRect b="0" l="0" r="0" t="0"/>
          <a:stretch/>
        </p:blipFill>
        <p:spPr>
          <a:xfrm>
            <a:off x="170025" y="0"/>
            <a:ext cx="6971974" cy="6858000"/>
          </a:xfrm>
          <a:prstGeom prst="rect">
            <a:avLst/>
          </a:prstGeom>
          <a:noFill/>
          <a:ln>
            <a:noFill/>
          </a:ln>
        </p:spPr>
      </p:pic>
      <p:sp>
        <p:nvSpPr>
          <p:cNvPr id="283" name="Google Shape;283;p31"/>
          <p:cNvSpPr txBox="1"/>
          <p:nvPr/>
        </p:nvSpPr>
        <p:spPr>
          <a:xfrm>
            <a:off x="7755075" y="375025"/>
            <a:ext cx="3468600" cy="76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highlight>
                  <a:srgbClr val="FF0000"/>
                </a:highlight>
                <a:latin typeface="Calibri"/>
                <a:ea typeface="Calibri"/>
                <a:cs typeface="Calibri"/>
                <a:sym typeface="Calibri"/>
              </a:rPr>
              <a:t>RA</a:t>
            </a:r>
            <a:r>
              <a:rPr b="0" i="0" lang="en-US" sz="3200" u="none" cap="none" strike="noStrike">
                <a:solidFill>
                  <a:schemeClr val="dk1"/>
                </a:solidFill>
                <a:latin typeface="Calibri"/>
                <a:ea typeface="Calibri"/>
                <a:cs typeface="Calibri"/>
                <a:sym typeface="Calibri"/>
              </a:rPr>
              <a:t> - Router Advertisement</a:t>
            </a:r>
            <a:endParaRPr b="0" i="0" sz="3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highlight>
                  <a:srgbClr val="9900FF"/>
                </a:highlight>
                <a:latin typeface="Calibri"/>
                <a:ea typeface="Calibri"/>
                <a:cs typeface="Calibri"/>
                <a:sym typeface="Calibri"/>
              </a:rPr>
              <a:t>RS</a:t>
            </a:r>
            <a:r>
              <a:rPr b="0" i="0" lang="en-US" sz="3200" u="none" cap="none" strike="noStrike">
                <a:solidFill>
                  <a:schemeClr val="dk1"/>
                </a:solidFill>
                <a:latin typeface="Calibri"/>
                <a:ea typeface="Calibri"/>
                <a:cs typeface="Calibri"/>
                <a:sym typeface="Calibri"/>
              </a:rPr>
              <a:t> - Router Solicitation</a:t>
            </a:r>
            <a:endParaRPr b="0" i="0" sz="3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highlight>
                  <a:srgbClr val="6AA84F"/>
                </a:highlight>
                <a:latin typeface="Calibri"/>
                <a:ea typeface="Calibri"/>
                <a:cs typeface="Calibri"/>
                <a:sym typeface="Calibri"/>
              </a:rPr>
              <a:t>NA</a:t>
            </a:r>
            <a:r>
              <a:rPr b="0" i="0" lang="en-US" sz="3200" u="none" cap="none" strike="noStrike">
                <a:solidFill>
                  <a:schemeClr val="dk1"/>
                </a:solidFill>
                <a:latin typeface="Calibri"/>
                <a:ea typeface="Calibri"/>
                <a:cs typeface="Calibri"/>
                <a:sym typeface="Calibri"/>
              </a:rPr>
              <a:t> - Neighbor Advertisement </a:t>
            </a:r>
            <a:endParaRPr b="0" i="0" sz="3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highlight>
                  <a:srgbClr val="6AA84F"/>
                </a:highlight>
                <a:latin typeface="Calibri"/>
                <a:ea typeface="Calibri"/>
                <a:cs typeface="Calibri"/>
                <a:sym typeface="Calibri"/>
              </a:rPr>
              <a:t>NS</a:t>
            </a:r>
            <a:r>
              <a:rPr b="0" i="0" lang="en-US" sz="3200" u="none" cap="none" strike="noStrike">
                <a:solidFill>
                  <a:schemeClr val="dk1"/>
                </a:solidFill>
                <a:latin typeface="Calibri"/>
                <a:ea typeface="Calibri"/>
                <a:cs typeface="Calibri"/>
                <a:sym typeface="Calibri"/>
              </a:rPr>
              <a:t> - Neighbor Solicitation</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3"/>
          <p:cNvSpPr txBox="1"/>
          <p:nvPr>
            <p:ph type="title"/>
          </p:nvPr>
        </p:nvSpPr>
        <p:spPr>
          <a:xfrm>
            <a:off x="838200" y="365125"/>
            <a:ext cx="10515600" cy="840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Who are we?</a:t>
            </a:r>
            <a:endParaRPr/>
          </a:p>
        </p:txBody>
      </p:sp>
      <p:sp>
        <p:nvSpPr>
          <p:cNvPr id="71" name="Google Shape;71;p3"/>
          <p:cNvSpPr txBox="1"/>
          <p:nvPr>
            <p:ph idx="1" type="body"/>
          </p:nvPr>
        </p:nvSpPr>
        <p:spPr>
          <a:xfrm>
            <a:off x="801650" y="1205725"/>
            <a:ext cx="10515600" cy="432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en-US"/>
              <a:t>Corey Eichelberger</a:t>
            </a:r>
            <a:endParaRPr/>
          </a:p>
          <a:p>
            <a:pPr indent="-342900" lvl="0" marL="457200" rtl="0" algn="l">
              <a:lnSpc>
                <a:spcPct val="90000"/>
              </a:lnSpc>
              <a:spcBef>
                <a:spcPts val="1000"/>
              </a:spcBef>
              <a:spcAft>
                <a:spcPts val="0"/>
              </a:spcAft>
              <a:buSzPts val="1800"/>
              <a:buChar char="•"/>
            </a:pPr>
            <a:r>
              <a:rPr lang="en-US"/>
              <a:t>~15 years working IT in R&amp;E</a:t>
            </a:r>
            <a:endParaRPr/>
          </a:p>
          <a:p>
            <a:pPr indent="-342900" lvl="0" marL="457200" rtl="0" algn="l">
              <a:lnSpc>
                <a:spcPct val="90000"/>
              </a:lnSpc>
              <a:spcBef>
                <a:spcPts val="0"/>
              </a:spcBef>
              <a:spcAft>
                <a:spcPts val="0"/>
              </a:spcAft>
              <a:buSzPts val="1800"/>
              <a:buChar char="•"/>
            </a:pPr>
            <a:r>
              <a:rPr lang="en-US"/>
              <a:t>Many different hats over the years</a:t>
            </a:r>
            <a:endParaRPr/>
          </a:p>
          <a:p>
            <a:pPr indent="-342900" lvl="1" marL="914400" rtl="0" algn="l">
              <a:lnSpc>
                <a:spcPct val="90000"/>
              </a:lnSpc>
              <a:spcBef>
                <a:spcPts val="0"/>
              </a:spcBef>
              <a:spcAft>
                <a:spcPts val="0"/>
              </a:spcAft>
              <a:buSzPts val="1800"/>
              <a:buChar char="•"/>
            </a:pPr>
            <a:r>
              <a:rPr lang="en-US"/>
              <a:t>Mostly Networking and Security</a:t>
            </a:r>
            <a:endParaRPr/>
          </a:p>
          <a:p>
            <a:pPr indent="-342900" lvl="1" marL="914400" rtl="0" algn="l">
              <a:lnSpc>
                <a:spcPct val="90000"/>
              </a:lnSpc>
              <a:spcBef>
                <a:spcPts val="0"/>
              </a:spcBef>
              <a:spcAft>
                <a:spcPts val="0"/>
              </a:spcAft>
              <a:buSzPts val="1800"/>
              <a:buChar char="•"/>
            </a:pPr>
            <a:r>
              <a:rPr lang="en-US"/>
              <a:t>Systems/Storage</a:t>
            </a:r>
            <a:endParaRPr/>
          </a:p>
          <a:p>
            <a:pPr indent="-342900" lvl="1" marL="914400" rtl="0" algn="l">
              <a:lnSpc>
                <a:spcPct val="90000"/>
              </a:lnSpc>
              <a:spcBef>
                <a:spcPts val="0"/>
              </a:spcBef>
              <a:spcAft>
                <a:spcPts val="0"/>
              </a:spcAft>
              <a:buSzPts val="1800"/>
              <a:buChar char="•"/>
            </a:pPr>
            <a:r>
              <a:rPr lang="en-US"/>
              <a:t>Other duties as assigned*</a:t>
            </a:r>
            <a:endParaRPr/>
          </a:p>
          <a:p>
            <a:pPr indent="-342900" lvl="0" marL="457200" rtl="0" algn="l">
              <a:lnSpc>
                <a:spcPct val="90000"/>
              </a:lnSpc>
              <a:spcBef>
                <a:spcPts val="0"/>
              </a:spcBef>
              <a:spcAft>
                <a:spcPts val="0"/>
              </a:spcAft>
              <a:buSzPts val="1800"/>
              <a:buChar char="•"/>
            </a:pPr>
            <a:r>
              <a:rPr lang="en-US"/>
              <a:t>HPC</a:t>
            </a:r>
            <a:endParaRPr/>
          </a:p>
          <a:p>
            <a:pPr indent="-342900" lvl="0" marL="457200" rtl="0" algn="l">
              <a:lnSpc>
                <a:spcPct val="90000"/>
              </a:lnSpc>
              <a:spcBef>
                <a:spcPts val="0"/>
              </a:spcBef>
              <a:spcAft>
                <a:spcPts val="0"/>
              </a:spcAft>
              <a:buSzPts val="1800"/>
              <a:buChar char="•"/>
            </a:pPr>
            <a:r>
              <a:rPr lang="en-US"/>
              <a:t>EPOC - Engagement and Performance Operations Center</a:t>
            </a:r>
            <a:endParaRPr/>
          </a:p>
          <a:p>
            <a:pPr indent="-260350" lvl="0" marL="457200" rtl="0" algn="l">
              <a:lnSpc>
                <a:spcPct val="90000"/>
              </a:lnSpc>
              <a:spcBef>
                <a:spcPts val="0"/>
              </a:spcBef>
              <a:spcAft>
                <a:spcPts val="0"/>
              </a:spcAft>
              <a:buSzPts val="500"/>
              <a:buChar char="•"/>
            </a:pPr>
            <a:r>
              <a:rPr i="1" lang="en-US" sz="1900"/>
              <a:t>*Disclaimer: I haven’t touched Windows since ~2013 and haven’t worked in a campus environment since 2016. </a:t>
            </a:r>
            <a:endParaRPr i="1" sz="1900"/>
          </a:p>
        </p:txBody>
      </p:sp>
      <p:sp>
        <p:nvSpPr>
          <p:cNvPr id="72" name="Google Shape;72;p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32"/>
          <p:cNvSpPr txBox="1"/>
          <p:nvPr>
            <p:ph type="title"/>
          </p:nvPr>
        </p:nvSpPr>
        <p:spPr>
          <a:xfrm>
            <a:off x="838200" y="365125"/>
            <a:ext cx="10515600" cy="840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Example of Neighbors from client.</a:t>
            </a:r>
            <a:endParaRPr/>
          </a:p>
        </p:txBody>
      </p:sp>
      <p:sp>
        <p:nvSpPr>
          <p:cNvPr id="290" name="Google Shape;290;p32"/>
          <p:cNvSpPr txBox="1"/>
          <p:nvPr>
            <p:ph idx="1" type="body"/>
          </p:nvPr>
        </p:nvSpPr>
        <p:spPr>
          <a:xfrm>
            <a:off x="801650" y="1205725"/>
            <a:ext cx="10515600" cy="43209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70000"/>
              </a:lnSpc>
              <a:spcBef>
                <a:spcPts val="1000"/>
              </a:spcBef>
              <a:spcAft>
                <a:spcPts val="0"/>
              </a:spcAft>
              <a:buSzPts val="1800"/>
              <a:buNone/>
            </a:pPr>
            <a:r>
              <a:rPr lang="en-US" sz="2700">
                <a:latin typeface="Consolas"/>
                <a:ea typeface="Consolas"/>
                <a:cs typeface="Consolas"/>
                <a:sym typeface="Consolas"/>
              </a:rPr>
              <a:t>root@gort:~# </a:t>
            </a:r>
            <a:r>
              <a:rPr lang="en-US" sz="2700">
                <a:highlight>
                  <a:srgbClr val="C9DAF8"/>
                </a:highlight>
                <a:latin typeface="Consolas"/>
                <a:ea typeface="Consolas"/>
                <a:cs typeface="Consolas"/>
                <a:sym typeface="Consolas"/>
              </a:rPr>
              <a:t>ip -6 neigh show</a:t>
            </a:r>
            <a:endParaRPr sz="2700">
              <a:highlight>
                <a:srgbClr val="C9DAF8"/>
              </a:highlight>
              <a:latin typeface="Consolas"/>
              <a:ea typeface="Consolas"/>
              <a:cs typeface="Consolas"/>
              <a:sym typeface="Consolas"/>
            </a:endParaRPr>
          </a:p>
          <a:p>
            <a:pPr indent="0" lvl="0" marL="0" rtl="0" algn="l">
              <a:lnSpc>
                <a:spcPct val="70000"/>
              </a:lnSpc>
              <a:spcBef>
                <a:spcPts val="1000"/>
              </a:spcBef>
              <a:spcAft>
                <a:spcPts val="0"/>
              </a:spcAft>
              <a:buSzPts val="1800"/>
              <a:buNone/>
            </a:pPr>
            <a:r>
              <a:rPr lang="en-US" sz="2700">
                <a:latin typeface="Consolas"/>
                <a:ea typeface="Consolas"/>
                <a:cs typeface="Consolas"/>
                <a:sym typeface="Consolas"/>
              </a:rPr>
              <a:t>fe80::5054:ff:fee2:6fe dev enp3s0 lladdr 52:54:00:e2:06:fe REACHABLE </a:t>
            </a:r>
            <a:br>
              <a:rPr lang="en-US" sz="2700">
                <a:latin typeface="Consolas"/>
                <a:ea typeface="Consolas"/>
                <a:cs typeface="Consolas"/>
                <a:sym typeface="Consolas"/>
              </a:rPr>
            </a:br>
            <a:endParaRPr sz="2700">
              <a:latin typeface="Consolas"/>
              <a:ea typeface="Consolas"/>
              <a:cs typeface="Consolas"/>
              <a:sym typeface="Consolas"/>
            </a:endParaRPr>
          </a:p>
          <a:p>
            <a:pPr indent="0" lvl="0" marL="0" rtl="0" algn="l">
              <a:lnSpc>
                <a:spcPct val="70000"/>
              </a:lnSpc>
              <a:spcBef>
                <a:spcPts val="1000"/>
              </a:spcBef>
              <a:spcAft>
                <a:spcPts val="0"/>
              </a:spcAft>
              <a:buSzPts val="1800"/>
              <a:buNone/>
            </a:pPr>
            <a:r>
              <a:rPr lang="en-US" sz="2700">
                <a:latin typeface="Consolas"/>
                <a:ea typeface="Consolas"/>
                <a:cs typeface="Consolas"/>
                <a:sym typeface="Consolas"/>
              </a:rPr>
              <a:t>2602:43:649:a00::1 dev enp3s0 lladdr 40:8d:5c:f9:68:88 router REACHABLE </a:t>
            </a:r>
            <a:br>
              <a:rPr lang="en-US" sz="2700">
                <a:latin typeface="Consolas"/>
                <a:ea typeface="Consolas"/>
                <a:cs typeface="Consolas"/>
                <a:sym typeface="Consolas"/>
              </a:rPr>
            </a:br>
            <a:endParaRPr sz="2700">
              <a:latin typeface="Consolas"/>
              <a:ea typeface="Consolas"/>
              <a:cs typeface="Consolas"/>
              <a:sym typeface="Consolas"/>
            </a:endParaRPr>
          </a:p>
          <a:p>
            <a:pPr indent="0" lvl="0" marL="0" rtl="0" algn="l">
              <a:lnSpc>
                <a:spcPct val="70000"/>
              </a:lnSpc>
              <a:spcBef>
                <a:spcPts val="1000"/>
              </a:spcBef>
              <a:spcAft>
                <a:spcPts val="0"/>
              </a:spcAft>
              <a:buSzPts val="1800"/>
              <a:buNone/>
            </a:pPr>
            <a:r>
              <a:rPr lang="en-US" sz="2700">
                <a:latin typeface="Consolas"/>
                <a:ea typeface="Consolas"/>
                <a:cs typeface="Consolas"/>
                <a:sym typeface="Consolas"/>
              </a:rPr>
              <a:t>2602:43:649:a00::53 dev enp3s0 lladdr 52:54:00:e2:06:fe STALE </a:t>
            </a:r>
            <a:br>
              <a:rPr lang="en-US" sz="2700">
                <a:latin typeface="Consolas"/>
                <a:ea typeface="Consolas"/>
                <a:cs typeface="Consolas"/>
                <a:sym typeface="Consolas"/>
              </a:rPr>
            </a:br>
            <a:endParaRPr sz="2700">
              <a:latin typeface="Consolas"/>
              <a:ea typeface="Consolas"/>
              <a:cs typeface="Consolas"/>
              <a:sym typeface="Consolas"/>
            </a:endParaRPr>
          </a:p>
          <a:p>
            <a:pPr indent="0" lvl="0" marL="0" rtl="0" algn="l">
              <a:lnSpc>
                <a:spcPct val="70000"/>
              </a:lnSpc>
              <a:spcBef>
                <a:spcPts val="1000"/>
              </a:spcBef>
              <a:spcAft>
                <a:spcPts val="0"/>
              </a:spcAft>
              <a:buSzPts val="1800"/>
              <a:buNone/>
            </a:pPr>
            <a:r>
              <a:rPr lang="en-US" sz="2700">
                <a:latin typeface="Consolas"/>
                <a:ea typeface="Consolas"/>
                <a:cs typeface="Consolas"/>
                <a:sym typeface="Consolas"/>
              </a:rPr>
              <a:t>fe80::428d:5cff:fef9:6888 dev enp3s0 lladdr 40:8d:5c:f9:68:88 router REACHABLE </a:t>
            </a:r>
            <a:endParaRPr sz="2700">
              <a:latin typeface="Consolas"/>
              <a:ea typeface="Consolas"/>
              <a:cs typeface="Consolas"/>
              <a:sym typeface="Consolas"/>
            </a:endParaRPr>
          </a:p>
          <a:p>
            <a:pPr indent="0" lvl="0" marL="0" rtl="0" algn="l">
              <a:lnSpc>
                <a:spcPct val="70000"/>
              </a:lnSpc>
              <a:spcBef>
                <a:spcPts val="1000"/>
              </a:spcBef>
              <a:spcAft>
                <a:spcPts val="0"/>
              </a:spcAft>
              <a:buSzPts val="1800"/>
              <a:buNone/>
            </a:pPr>
            <a:r>
              <a:t/>
            </a:r>
            <a:endParaRPr sz="2700">
              <a:latin typeface="Consolas"/>
              <a:ea typeface="Consolas"/>
              <a:cs typeface="Consolas"/>
              <a:sym typeface="Consolas"/>
            </a:endParaRPr>
          </a:p>
        </p:txBody>
      </p:sp>
      <p:sp>
        <p:nvSpPr>
          <p:cNvPr id="291" name="Google Shape;291;p3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3"/>
          <p:cNvSpPr txBox="1"/>
          <p:nvPr>
            <p:ph type="title"/>
          </p:nvPr>
        </p:nvSpPr>
        <p:spPr>
          <a:xfrm>
            <a:off x="838200" y="365125"/>
            <a:ext cx="10515600" cy="8406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45454"/>
              <a:buNone/>
            </a:pPr>
            <a:r>
              <a:rPr lang="en-US"/>
              <a:t>Fundamentals that underpin IPv6 - Client</a:t>
            </a:r>
            <a:endParaRPr/>
          </a:p>
          <a:p>
            <a:pPr indent="0" lvl="0" marL="0" rtl="0" algn="l">
              <a:lnSpc>
                <a:spcPct val="90000"/>
              </a:lnSpc>
              <a:spcBef>
                <a:spcPts val="0"/>
              </a:spcBef>
              <a:spcAft>
                <a:spcPts val="0"/>
              </a:spcAft>
              <a:buSzPct val="45454"/>
              <a:buNone/>
            </a:pPr>
            <a:r>
              <a:rPr lang="en-US"/>
              <a:t>Router Advertisement ( RA ) </a:t>
            </a:r>
            <a:endParaRPr/>
          </a:p>
        </p:txBody>
      </p:sp>
      <p:sp>
        <p:nvSpPr>
          <p:cNvPr id="298" name="Google Shape;298;p33"/>
          <p:cNvSpPr txBox="1"/>
          <p:nvPr>
            <p:ph idx="1" type="body"/>
          </p:nvPr>
        </p:nvSpPr>
        <p:spPr>
          <a:xfrm>
            <a:off x="801650" y="1205725"/>
            <a:ext cx="10515600" cy="5515800"/>
          </a:xfrm>
          <a:prstGeom prst="rect">
            <a:avLst/>
          </a:prstGeom>
          <a:noFill/>
          <a:ln>
            <a:noFill/>
          </a:ln>
        </p:spPr>
        <p:txBody>
          <a:bodyPr anchorCtr="0" anchor="t" bIns="45700" lIns="91425" spcFirstLastPara="1" rIns="91425" wrap="square" tIns="45700">
            <a:normAutofit lnSpcReduction="20000"/>
          </a:bodyPr>
          <a:lstStyle/>
          <a:p>
            <a:pPr indent="0" lvl="0" marL="457200" rtl="0" algn="l">
              <a:lnSpc>
                <a:spcPct val="90000"/>
              </a:lnSpc>
              <a:spcBef>
                <a:spcPts val="1000"/>
              </a:spcBef>
              <a:spcAft>
                <a:spcPts val="0"/>
              </a:spcAft>
              <a:buSzPts val="1800"/>
              <a:buNone/>
            </a:pPr>
            <a:r>
              <a:t/>
            </a:r>
            <a:endParaRPr/>
          </a:p>
          <a:p>
            <a:pPr indent="0" lvl="0" marL="457200" rtl="0" algn="l">
              <a:lnSpc>
                <a:spcPct val="90000"/>
              </a:lnSpc>
              <a:spcBef>
                <a:spcPts val="1000"/>
              </a:spcBef>
              <a:spcAft>
                <a:spcPts val="0"/>
              </a:spcAft>
              <a:buSzPts val="1800"/>
              <a:buNone/>
            </a:pPr>
            <a:r>
              <a:rPr lang="en-US"/>
              <a:t>A Router Advertisement:</a:t>
            </a:r>
            <a:endParaRPr/>
          </a:p>
          <a:p>
            <a:pPr indent="-342900" lvl="0" marL="457200" rtl="0" algn="l">
              <a:lnSpc>
                <a:spcPct val="90000"/>
              </a:lnSpc>
              <a:spcBef>
                <a:spcPts val="1000"/>
              </a:spcBef>
              <a:spcAft>
                <a:spcPts val="0"/>
              </a:spcAft>
              <a:buSzPts val="1800"/>
              <a:buChar char="•"/>
            </a:pPr>
            <a:r>
              <a:rPr lang="en-US"/>
              <a:t>Is every 200 seconds</a:t>
            </a:r>
            <a:endParaRPr/>
          </a:p>
          <a:p>
            <a:pPr indent="-342900" lvl="1" marL="914400" rtl="0" algn="l">
              <a:lnSpc>
                <a:spcPct val="90000"/>
              </a:lnSpc>
              <a:spcBef>
                <a:spcPts val="0"/>
              </a:spcBef>
              <a:spcAft>
                <a:spcPts val="0"/>
              </a:spcAft>
              <a:buSzPts val="1800"/>
              <a:buChar char="•"/>
            </a:pPr>
            <a:r>
              <a:rPr lang="en-US"/>
              <a:t>configurable and able to be ‘asked for’ by clients</a:t>
            </a:r>
            <a:endParaRPr/>
          </a:p>
          <a:p>
            <a:pPr indent="-342900" lvl="0" marL="457200" rtl="0" algn="l">
              <a:lnSpc>
                <a:spcPct val="90000"/>
              </a:lnSpc>
              <a:spcBef>
                <a:spcPts val="0"/>
              </a:spcBef>
              <a:spcAft>
                <a:spcPts val="0"/>
              </a:spcAft>
              <a:buSzPts val="1800"/>
              <a:buChar char="•"/>
            </a:pPr>
            <a:r>
              <a:rPr lang="en-US"/>
              <a:t>Data about how to join the network</a:t>
            </a:r>
            <a:endParaRPr/>
          </a:p>
          <a:p>
            <a:pPr indent="-342900" lvl="1" marL="914400" rtl="0" algn="l">
              <a:lnSpc>
                <a:spcPct val="90000"/>
              </a:lnSpc>
              <a:spcBef>
                <a:spcPts val="0"/>
              </a:spcBef>
              <a:spcAft>
                <a:spcPts val="0"/>
              </a:spcAft>
              <a:buSzPts val="1800"/>
              <a:buChar char="•"/>
            </a:pPr>
            <a:r>
              <a:rPr lang="en-US"/>
              <a:t>Lifetime</a:t>
            </a:r>
            <a:endParaRPr/>
          </a:p>
          <a:p>
            <a:pPr indent="-342900" lvl="1" marL="914400" rtl="0" algn="l">
              <a:lnSpc>
                <a:spcPct val="90000"/>
              </a:lnSpc>
              <a:spcBef>
                <a:spcPts val="0"/>
              </a:spcBef>
              <a:spcAft>
                <a:spcPts val="0"/>
              </a:spcAft>
              <a:buSzPts val="1800"/>
              <a:buChar char="•"/>
            </a:pPr>
            <a:r>
              <a:rPr lang="en-US"/>
              <a:t>Reachable Time</a:t>
            </a:r>
            <a:endParaRPr/>
          </a:p>
          <a:p>
            <a:pPr indent="-342900" lvl="1" marL="914400" rtl="0" algn="l">
              <a:lnSpc>
                <a:spcPct val="90000"/>
              </a:lnSpc>
              <a:spcBef>
                <a:spcPts val="0"/>
              </a:spcBef>
              <a:spcAft>
                <a:spcPts val="0"/>
              </a:spcAft>
              <a:buSzPts val="1800"/>
              <a:buChar char="•"/>
            </a:pPr>
            <a:r>
              <a:rPr lang="en-US"/>
              <a:t>MTU, Retransmission, etc…</a:t>
            </a:r>
            <a:endParaRPr/>
          </a:p>
          <a:p>
            <a:pPr indent="-342900" lvl="0" marL="457200" rtl="0" algn="l">
              <a:lnSpc>
                <a:spcPct val="90000"/>
              </a:lnSpc>
              <a:spcBef>
                <a:spcPts val="0"/>
              </a:spcBef>
              <a:spcAft>
                <a:spcPts val="0"/>
              </a:spcAft>
              <a:buSzPts val="1800"/>
              <a:buChar char="•"/>
            </a:pPr>
            <a:r>
              <a:rPr lang="en-US"/>
              <a:t>Flags are the “Flavor” of the network ( DHCP / SLAAC / Mixed use, etc… ) </a:t>
            </a:r>
            <a:endParaRPr/>
          </a:p>
          <a:p>
            <a:pPr indent="-342900" lvl="1" marL="914400" rtl="0" algn="l">
              <a:lnSpc>
                <a:spcPct val="90000"/>
              </a:lnSpc>
              <a:spcBef>
                <a:spcPts val="0"/>
              </a:spcBef>
              <a:spcAft>
                <a:spcPts val="0"/>
              </a:spcAft>
              <a:buSzPts val="1800"/>
              <a:buChar char="•"/>
            </a:pPr>
            <a:r>
              <a:rPr b="1" lang="en-US"/>
              <a:t>M</a:t>
            </a:r>
            <a:r>
              <a:rPr lang="en-US"/>
              <a:t>anaged Address Configuration ( M ) </a:t>
            </a:r>
            <a:endParaRPr/>
          </a:p>
          <a:p>
            <a:pPr indent="-342900" lvl="1" marL="914400" rtl="0" algn="l">
              <a:lnSpc>
                <a:spcPct val="90000"/>
              </a:lnSpc>
              <a:spcBef>
                <a:spcPts val="0"/>
              </a:spcBef>
              <a:spcAft>
                <a:spcPts val="0"/>
              </a:spcAft>
              <a:buSzPts val="1800"/>
              <a:buChar char="•"/>
            </a:pPr>
            <a:r>
              <a:rPr b="1" lang="en-US"/>
              <a:t>O</a:t>
            </a:r>
            <a:r>
              <a:rPr lang="en-US"/>
              <a:t>ther Stateful Configuration ( O ) </a:t>
            </a:r>
            <a:endParaRPr/>
          </a:p>
          <a:p>
            <a:pPr indent="-342900" lvl="1" marL="914400" rtl="0" algn="l">
              <a:lnSpc>
                <a:spcPct val="90000"/>
              </a:lnSpc>
              <a:spcBef>
                <a:spcPts val="0"/>
              </a:spcBef>
              <a:spcAft>
                <a:spcPts val="0"/>
              </a:spcAft>
              <a:buSzPts val="1800"/>
              <a:buChar char="•"/>
            </a:pPr>
            <a:r>
              <a:rPr b="1" lang="en-US"/>
              <a:t>A</a:t>
            </a:r>
            <a:r>
              <a:rPr lang="en-US"/>
              <a:t>ddress Autoconfiguration ( A ) </a:t>
            </a:r>
            <a:endParaRPr/>
          </a:p>
          <a:p>
            <a:pPr indent="-342900" lvl="1" marL="914400" rtl="0" algn="l">
              <a:lnSpc>
                <a:spcPct val="90000"/>
              </a:lnSpc>
              <a:spcBef>
                <a:spcPts val="0"/>
              </a:spcBef>
              <a:spcAft>
                <a:spcPts val="0"/>
              </a:spcAft>
              <a:buSzPts val="1800"/>
              <a:buChar char="•"/>
            </a:pPr>
            <a:r>
              <a:rPr lang="en-US"/>
              <a:t>On-</a:t>
            </a:r>
            <a:r>
              <a:rPr b="1" lang="en-US"/>
              <a:t>L</a:t>
            </a:r>
            <a:r>
              <a:rPr lang="en-US"/>
              <a:t>ink (L ) </a:t>
            </a:r>
            <a:endParaRPr/>
          </a:p>
        </p:txBody>
      </p:sp>
      <p:sp>
        <p:nvSpPr>
          <p:cNvPr id="299" name="Google Shape;299;p3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4"/>
          <p:cNvSpPr txBox="1"/>
          <p:nvPr>
            <p:ph type="title"/>
          </p:nvPr>
        </p:nvSpPr>
        <p:spPr>
          <a:xfrm>
            <a:off x="838200" y="365125"/>
            <a:ext cx="10515600" cy="8406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45454"/>
              <a:buNone/>
            </a:pPr>
            <a:r>
              <a:rPr lang="en-US"/>
              <a:t>Fundamentals that underpin IPv6 - Client</a:t>
            </a:r>
            <a:endParaRPr/>
          </a:p>
          <a:p>
            <a:pPr indent="0" lvl="0" marL="0" rtl="0" algn="l">
              <a:lnSpc>
                <a:spcPct val="90000"/>
              </a:lnSpc>
              <a:spcBef>
                <a:spcPts val="0"/>
              </a:spcBef>
              <a:spcAft>
                <a:spcPts val="0"/>
              </a:spcAft>
              <a:buSzPct val="45454"/>
              <a:buNone/>
            </a:pPr>
            <a:r>
              <a:rPr lang="en-US"/>
              <a:t>Router Advertisement ( RA ) - FLAGS</a:t>
            </a:r>
            <a:endParaRPr/>
          </a:p>
        </p:txBody>
      </p:sp>
      <p:sp>
        <p:nvSpPr>
          <p:cNvPr id="306" name="Google Shape;306;p34"/>
          <p:cNvSpPr txBox="1"/>
          <p:nvPr>
            <p:ph idx="1" type="body"/>
          </p:nvPr>
        </p:nvSpPr>
        <p:spPr>
          <a:xfrm>
            <a:off x="801650" y="1205725"/>
            <a:ext cx="10515600" cy="5085600"/>
          </a:xfrm>
          <a:prstGeom prst="rect">
            <a:avLst/>
          </a:prstGeom>
          <a:noFill/>
          <a:ln>
            <a:noFill/>
          </a:ln>
        </p:spPr>
        <p:txBody>
          <a:bodyPr anchorCtr="0" anchor="t" bIns="45700" lIns="91425" spcFirstLastPara="1" rIns="91425" wrap="square" tIns="45700">
            <a:normAutofit fontScale="77500" lnSpcReduction="20000"/>
          </a:bodyPr>
          <a:lstStyle/>
          <a:p>
            <a:pPr indent="0" lvl="0" marL="457200" rtl="0" algn="l">
              <a:lnSpc>
                <a:spcPct val="90000"/>
              </a:lnSpc>
              <a:spcBef>
                <a:spcPts val="1000"/>
              </a:spcBef>
              <a:spcAft>
                <a:spcPts val="0"/>
              </a:spcAft>
              <a:buSzPct val="72580"/>
              <a:buNone/>
            </a:pPr>
            <a:r>
              <a:t/>
            </a:r>
            <a:endParaRPr/>
          </a:p>
          <a:p>
            <a:pPr indent="-317182" lvl="0" marL="457200" rtl="0" algn="l">
              <a:lnSpc>
                <a:spcPct val="90000"/>
              </a:lnSpc>
              <a:spcBef>
                <a:spcPts val="1000"/>
              </a:spcBef>
              <a:spcAft>
                <a:spcPts val="0"/>
              </a:spcAft>
              <a:buSzPct val="56250"/>
              <a:buChar char="•"/>
            </a:pPr>
            <a:r>
              <a:rPr lang="en-US"/>
              <a:t>Router Advertisement Flags - How do you want your clients to ask?</a:t>
            </a:r>
            <a:endParaRPr/>
          </a:p>
          <a:p>
            <a:pPr indent="0" lvl="0" marL="457200" rtl="0" algn="l">
              <a:lnSpc>
                <a:spcPct val="90000"/>
              </a:lnSpc>
              <a:spcBef>
                <a:spcPts val="1000"/>
              </a:spcBef>
              <a:spcAft>
                <a:spcPts val="0"/>
              </a:spcAft>
              <a:buSzPct val="72580"/>
              <a:buNone/>
            </a:pPr>
            <a:r>
              <a:t/>
            </a:r>
            <a:endParaRPr/>
          </a:p>
          <a:p>
            <a:pPr indent="-317182" lvl="1" marL="914400" rtl="0" algn="l">
              <a:lnSpc>
                <a:spcPct val="90000"/>
              </a:lnSpc>
              <a:spcBef>
                <a:spcPts val="500"/>
              </a:spcBef>
              <a:spcAft>
                <a:spcPts val="0"/>
              </a:spcAft>
              <a:buSzPct val="56250"/>
              <a:buChar char="•"/>
            </a:pPr>
            <a:r>
              <a:rPr b="1" lang="en-US"/>
              <a:t>M</a:t>
            </a:r>
            <a:r>
              <a:rPr lang="en-US"/>
              <a:t>anaged Address Configuration (M)</a:t>
            </a:r>
            <a:endParaRPr/>
          </a:p>
          <a:p>
            <a:pPr indent="-317182" lvl="2" marL="1371600" rtl="0" algn="l">
              <a:lnSpc>
                <a:spcPct val="90000"/>
              </a:lnSpc>
              <a:spcBef>
                <a:spcPts val="0"/>
              </a:spcBef>
              <a:spcAft>
                <a:spcPts val="0"/>
              </a:spcAft>
              <a:buSzPct val="56250"/>
              <a:buChar char="•"/>
            </a:pPr>
            <a:r>
              <a:rPr lang="en-US"/>
              <a:t>DHCPv6 ( 1 = yes)</a:t>
            </a:r>
            <a:endParaRPr/>
          </a:p>
          <a:p>
            <a:pPr indent="0" lvl="0" marL="1371600" rtl="0" algn="l">
              <a:lnSpc>
                <a:spcPct val="90000"/>
              </a:lnSpc>
              <a:spcBef>
                <a:spcPts val="1000"/>
              </a:spcBef>
              <a:spcAft>
                <a:spcPts val="0"/>
              </a:spcAft>
              <a:buSzPct val="72580"/>
              <a:buNone/>
            </a:pPr>
            <a:r>
              <a:t/>
            </a:r>
            <a:endParaRPr/>
          </a:p>
          <a:p>
            <a:pPr indent="-317182" lvl="1" marL="914400" rtl="0" algn="l">
              <a:lnSpc>
                <a:spcPct val="90000"/>
              </a:lnSpc>
              <a:spcBef>
                <a:spcPts val="500"/>
              </a:spcBef>
              <a:spcAft>
                <a:spcPts val="0"/>
              </a:spcAft>
              <a:buSzPct val="56250"/>
              <a:buChar char="•"/>
            </a:pPr>
            <a:r>
              <a:rPr b="1" lang="en-US"/>
              <a:t>O</a:t>
            </a:r>
            <a:r>
              <a:rPr lang="en-US"/>
              <a:t>ther Stateful Configuration (O) </a:t>
            </a:r>
            <a:endParaRPr/>
          </a:p>
          <a:p>
            <a:pPr indent="-317182" lvl="2" marL="1371600" rtl="0" algn="l">
              <a:lnSpc>
                <a:spcPct val="90000"/>
              </a:lnSpc>
              <a:spcBef>
                <a:spcPts val="0"/>
              </a:spcBef>
              <a:spcAft>
                <a:spcPts val="0"/>
              </a:spcAft>
              <a:buSzPct val="56250"/>
              <a:buChar char="•"/>
            </a:pPr>
            <a:r>
              <a:rPr lang="en-US"/>
              <a:t>Use DHCPv6 for more info ( 1 = yes )</a:t>
            </a:r>
            <a:endParaRPr/>
          </a:p>
          <a:p>
            <a:pPr indent="0" lvl="0" marL="914400" rtl="0" algn="l">
              <a:lnSpc>
                <a:spcPct val="90000"/>
              </a:lnSpc>
              <a:spcBef>
                <a:spcPts val="1000"/>
              </a:spcBef>
              <a:spcAft>
                <a:spcPts val="0"/>
              </a:spcAft>
              <a:buSzPct val="72580"/>
              <a:buNone/>
            </a:pPr>
            <a:r>
              <a:t/>
            </a:r>
            <a:endParaRPr/>
          </a:p>
          <a:p>
            <a:pPr indent="-317182" lvl="1" marL="914400" rtl="0" algn="l">
              <a:lnSpc>
                <a:spcPct val="90000"/>
              </a:lnSpc>
              <a:spcBef>
                <a:spcPts val="500"/>
              </a:spcBef>
              <a:spcAft>
                <a:spcPts val="0"/>
              </a:spcAft>
              <a:buSzPct val="56250"/>
              <a:buChar char="•"/>
            </a:pPr>
            <a:r>
              <a:rPr b="1" lang="en-US"/>
              <a:t>A</a:t>
            </a:r>
            <a:r>
              <a:rPr lang="en-US"/>
              <a:t>ddress Autoconfiguration (A) = SLAAC ( 0 = no )</a:t>
            </a:r>
            <a:endParaRPr/>
          </a:p>
          <a:p>
            <a:pPr indent="0" lvl="0" marL="914400" rtl="0" algn="l">
              <a:lnSpc>
                <a:spcPct val="90000"/>
              </a:lnSpc>
              <a:spcBef>
                <a:spcPts val="1000"/>
              </a:spcBef>
              <a:spcAft>
                <a:spcPts val="0"/>
              </a:spcAft>
              <a:buSzPct val="72580"/>
              <a:buNone/>
            </a:pPr>
            <a:r>
              <a:t/>
            </a:r>
            <a:endParaRPr/>
          </a:p>
          <a:p>
            <a:pPr indent="-317182" lvl="1" marL="914400" rtl="0" algn="l">
              <a:lnSpc>
                <a:spcPct val="90000"/>
              </a:lnSpc>
              <a:spcBef>
                <a:spcPts val="500"/>
              </a:spcBef>
              <a:spcAft>
                <a:spcPts val="0"/>
              </a:spcAft>
              <a:buSzPct val="56250"/>
              <a:buChar char="•"/>
            </a:pPr>
            <a:r>
              <a:rPr lang="en-US"/>
              <a:t>On-</a:t>
            </a:r>
            <a:r>
              <a:rPr b="1" lang="en-US"/>
              <a:t>L</a:t>
            </a:r>
            <a:r>
              <a:rPr lang="en-US"/>
              <a:t>ink (L) = Topology </a:t>
            </a:r>
            <a:endParaRPr/>
          </a:p>
          <a:p>
            <a:pPr indent="-317182" lvl="2" marL="1371600" rtl="0" algn="l">
              <a:lnSpc>
                <a:spcPct val="90000"/>
              </a:lnSpc>
              <a:spcBef>
                <a:spcPts val="0"/>
              </a:spcBef>
              <a:spcAft>
                <a:spcPts val="0"/>
              </a:spcAft>
              <a:buSzPct val="56250"/>
              <a:buChar char="•"/>
            </a:pPr>
            <a:r>
              <a:rPr lang="en-US"/>
              <a:t>0 = talk with the router for details</a:t>
            </a:r>
            <a:endParaRPr/>
          </a:p>
          <a:p>
            <a:pPr indent="-317182" lvl="2" marL="1371600" rtl="0" algn="l">
              <a:lnSpc>
                <a:spcPct val="90000"/>
              </a:lnSpc>
              <a:spcBef>
                <a:spcPts val="0"/>
              </a:spcBef>
              <a:spcAft>
                <a:spcPts val="0"/>
              </a:spcAft>
              <a:buSzPct val="56250"/>
              <a:buChar char="•"/>
            </a:pPr>
            <a:r>
              <a:rPr lang="en-US"/>
              <a:t>1 = neighbors are on same ‘link’ ) </a:t>
            </a:r>
            <a:endParaRPr/>
          </a:p>
          <a:p>
            <a:pPr indent="0" lvl="0" marL="0" rtl="0" algn="l">
              <a:lnSpc>
                <a:spcPct val="90000"/>
              </a:lnSpc>
              <a:spcBef>
                <a:spcPts val="1000"/>
              </a:spcBef>
              <a:spcAft>
                <a:spcPts val="0"/>
              </a:spcAft>
              <a:buSzPct val="72580"/>
              <a:buNone/>
            </a:pPr>
            <a:r>
              <a:t/>
            </a:r>
            <a:endParaRPr/>
          </a:p>
        </p:txBody>
      </p:sp>
      <p:sp>
        <p:nvSpPr>
          <p:cNvPr id="307" name="Google Shape;307;p3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5"/>
          <p:cNvSpPr txBox="1"/>
          <p:nvPr>
            <p:ph type="title"/>
          </p:nvPr>
        </p:nvSpPr>
        <p:spPr>
          <a:xfrm>
            <a:off x="838200" y="365125"/>
            <a:ext cx="10515600" cy="840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SLAAC with RDNSS RA via tcpdump </a:t>
            </a:r>
            <a:endParaRPr/>
          </a:p>
        </p:txBody>
      </p:sp>
      <p:sp>
        <p:nvSpPr>
          <p:cNvPr id="314" name="Google Shape;314;p35"/>
          <p:cNvSpPr txBox="1"/>
          <p:nvPr>
            <p:ph idx="1" type="body"/>
          </p:nvPr>
        </p:nvSpPr>
        <p:spPr>
          <a:xfrm>
            <a:off x="801650" y="1205725"/>
            <a:ext cx="10515600" cy="4320900"/>
          </a:xfrm>
          <a:prstGeom prst="rect">
            <a:avLst/>
          </a:prstGeom>
          <a:noFill/>
          <a:ln>
            <a:noFill/>
          </a:ln>
        </p:spPr>
        <p:txBody>
          <a:bodyPr anchorCtr="0" anchor="t" bIns="45700" lIns="91425" spcFirstLastPara="1" rIns="91425" wrap="square" tIns="45700">
            <a:normAutofit fontScale="40000" lnSpcReduction="10000"/>
          </a:bodyPr>
          <a:lstStyle/>
          <a:p>
            <a:pPr indent="0" lvl="0" marL="0" rtl="0" algn="l">
              <a:lnSpc>
                <a:spcPct val="90000"/>
              </a:lnSpc>
              <a:spcBef>
                <a:spcPts val="1000"/>
              </a:spcBef>
              <a:spcAft>
                <a:spcPts val="0"/>
              </a:spcAft>
              <a:buClr>
                <a:schemeClr val="dk1"/>
              </a:buClr>
              <a:buSzPct val="34375"/>
              <a:buFont typeface="Arial"/>
              <a:buNone/>
            </a:pPr>
            <a:r>
              <a:rPr lang="en-US">
                <a:latin typeface="Consolas"/>
                <a:ea typeface="Consolas"/>
                <a:cs typeface="Consolas"/>
                <a:sym typeface="Consolas"/>
              </a:rPr>
              <a:t>TCPDUMP of a ROUTER SOLICIT ( ICMPv6 type 134 ) message:</a:t>
            </a:r>
            <a:endParaRPr>
              <a:latin typeface="Consolas"/>
              <a:ea typeface="Consolas"/>
              <a:cs typeface="Consolas"/>
              <a:sym typeface="Consolas"/>
            </a:endParaRPr>
          </a:p>
          <a:p>
            <a:pPr indent="0" lvl="0" marL="0" rtl="0" algn="l">
              <a:lnSpc>
                <a:spcPct val="90000"/>
              </a:lnSpc>
              <a:spcBef>
                <a:spcPts val="1000"/>
              </a:spcBef>
              <a:spcAft>
                <a:spcPts val="0"/>
              </a:spcAft>
              <a:buClr>
                <a:schemeClr val="dk1"/>
              </a:buClr>
              <a:buSzPct val="34375"/>
              <a:buFont typeface="Arial"/>
              <a:buNone/>
            </a:pPr>
            <a:r>
              <a:t/>
            </a:r>
            <a:endParaRPr>
              <a:latin typeface="Consolas"/>
              <a:ea typeface="Consolas"/>
              <a:cs typeface="Consolas"/>
              <a:sym typeface="Consolas"/>
            </a:endParaRPr>
          </a:p>
          <a:p>
            <a:pPr indent="0" lvl="0" marL="0" rtl="0" algn="l">
              <a:lnSpc>
                <a:spcPct val="90000"/>
              </a:lnSpc>
              <a:spcBef>
                <a:spcPts val="1000"/>
              </a:spcBef>
              <a:spcAft>
                <a:spcPts val="0"/>
              </a:spcAft>
              <a:buClr>
                <a:schemeClr val="dk1"/>
              </a:buClr>
              <a:buSzPts val="329"/>
              <a:buFont typeface="Arial"/>
              <a:buNone/>
            </a:pPr>
            <a:r>
              <a:rPr lang="en-US">
                <a:latin typeface="Consolas"/>
                <a:ea typeface="Consolas"/>
                <a:cs typeface="Consolas"/>
                <a:sym typeface="Consolas"/>
              </a:rPr>
              <a:t>grobb3@tars:~$ </a:t>
            </a:r>
            <a:r>
              <a:rPr b="1" lang="en-US" sz="3700">
                <a:highlight>
                  <a:srgbClr val="00FFFF"/>
                </a:highlight>
                <a:latin typeface="Consolas"/>
                <a:ea typeface="Consolas"/>
                <a:cs typeface="Consolas"/>
                <a:sym typeface="Consolas"/>
              </a:rPr>
              <a:t>sudo tcpdump -i br0 "icmp6 &amp;&amp; ip6[40] == 134" -vv</a:t>
            </a:r>
            <a:endParaRPr b="1" sz="3700">
              <a:highlight>
                <a:srgbClr val="00FFFF"/>
              </a:highlight>
              <a:latin typeface="Consolas"/>
              <a:ea typeface="Consolas"/>
              <a:cs typeface="Consolas"/>
              <a:sym typeface="Consolas"/>
            </a:endParaRPr>
          </a:p>
          <a:p>
            <a:pPr indent="0" lvl="0" marL="0" rtl="0" algn="l">
              <a:lnSpc>
                <a:spcPct val="90000"/>
              </a:lnSpc>
              <a:spcBef>
                <a:spcPts val="1000"/>
              </a:spcBef>
              <a:spcAft>
                <a:spcPts val="0"/>
              </a:spcAft>
              <a:buClr>
                <a:schemeClr val="dk1"/>
              </a:buClr>
              <a:buSzPct val="34375"/>
              <a:buFont typeface="Arial"/>
              <a:buNone/>
            </a:pPr>
            <a:r>
              <a:t/>
            </a:r>
            <a:endParaRPr>
              <a:latin typeface="Consolas"/>
              <a:ea typeface="Consolas"/>
              <a:cs typeface="Consolas"/>
              <a:sym typeface="Consolas"/>
            </a:endParaRPr>
          </a:p>
          <a:p>
            <a:pPr indent="0" lvl="0" marL="0" rtl="0" algn="l">
              <a:lnSpc>
                <a:spcPct val="90000"/>
              </a:lnSpc>
              <a:spcBef>
                <a:spcPts val="1000"/>
              </a:spcBef>
              <a:spcAft>
                <a:spcPts val="0"/>
              </a:spcAft>
              <a:buClr>
                <a:schemeClr val="dk1"/>
              </a:buClr>
              <a:buSzPct val="34375"/>
              <a:buFont typeface="Arial"/>
              <a:buNone/>
            </a:pPr>
            <a:r>
              <a:rPr lang="en-US">
                <a:latin typeface="Consolas"/>
                <a:ea typeface="Consolas"/>
                <a:cs typeface="Consolas"/>
                <a:sym typeface="Consolas"/>
              </a:rPr>
              <a:t>10:39:03.025724 IP6 (hlim 255, next-header ICMPv6 (58) payload length: 168) fe80::428d:5cff:fef9:6889 &gt; ip6-allnodes: [icmp6 sum ok] ICMP6, router advertisement, length 168</a:t>
            </a:r>
            <a:endParaRPr>
              <a:latin typeface="Consolas"/>
              <a:ea typeface="Consolas"/>
              <a:cs typeface="Consolas"/>
              <a:sym typeface="Consolas"/>
            </a:endParaRPr>
          </a:p>
          <a:p>
            <a:pPr indent="0" lvl="0" marL="0" rtl="0" algn="l">
              <a:lnSpc>
                <a:spcPct val="90000"/>
              </a:lnSpc>
              <a:spcBef>
                <a:spcPts val="1000"/>
              </a:spcBef>
              <a:spcAft>
                <a:spcPts val="0"/>
              </a:spcAft>
              <a:buClr>
                <a:schemeClr val="dk1"/>
              </a:buClr>
              <a:buSzPct val="34375"/>
              <a:buFont typeface="Arial"/>
              <a:buNone/>
            </a:pPr>
            <a:r>
              <a:rPr lang="en-US">
                <a:latin typeface="Consolas"/>
                <a:ea typeface="Consolas"/>
                <a:cs typeface="Consolas"/>
                <a:sym typeface="Consolas"/>
              </a:rPr>
              <a:t>	hop limit 64, Flags [</a:t>
            </a:r>
            <a:r>
              <a:rPr b="1" lang="en-US" sz="3700">
                <a:highlight>
                  <a:srgbClr val="00FFFF"/>
                </a:highlight>
                <a:latin typeface="Consolas"/>
                <a:ea typeface="Consolas"/>
                <a:cs typeface="Consolas"/>
                <a:sym typeface="Consolas"/>
              </a:rPr>
              <a:t>managed, other stateful</a:t>
            </a:r>
            <a:r>
              <a:rPr lang="en-US">
                <a:latin typeface="Consolas"/>
                <a:ea typeface="Consolas"/>
                <a:cs typeface="Consolas"/>
                <a:sym typeface="Consolas"/>
              </a:rPr>
              <a:t>], pref medium, router lifetime 1800s, reachable time 0ms, retrans timer 0ms</a:t>
            </a:r>
            <a:endParaRPr>
              <a:latin typeface="Consolas"/>
              <a:ea typeface="Consolas"/>
              <a:cs typeface="Consolas"/>
              <a:sym typeface="Consolas"/>
            </a:endParaRPr>
          </a:p>
          <a:p>
            <a:pPr indent="0" lvl="0" marL="0" rtl="0" algn="l">
              <a:lnSpc>
                <a:spcPct val="90000"/>
              </a:lnSpc>
              <a:spcBef>
                <a:spcPts val="1000"/>
              </a:spcBef>
              <a:spcAft>
                <a:spcPts val="0"/>
              </a:spcAft>
              <a:buClr>
                <a:schemeClr val="dk1"/>
              </a:buClr>
              <a:buSzPct val="34375"/>
              <a:buFont typeface="Arial"/>
              <a:buNone/>
            </a:pPr>
            <a:r>
              <a:rPr lang="en-US">
                <a:latin typeface="Consolas"/>
                <a:ea typeface="Consolas"/>
                <a:cs typeface="Consolas"/>
                <a:sym typeface="Consolas"/>
              </a:rPr>
              <a:t>	  </a:t>
            </a:r>
            <a:r>
              <a:rPr b="1" lang="en-US" sz="3700">
                <a:latin typeface="Consolas"/>
                <a:ea typeface="Consolas"/>
                <a:cs typeface="Consolas"/>
                <a:sym typeface="Consolas"/>
              </a:rPr>
              <a:t>prefix info option</a:t>
            </a:r>
            <a:r>
              <a:rPr lang="en-US">
                <a:latin typeface="Consolas"/>
                <a:ea typeface="Consolas"/>
                <a:cs typeface="Consolas"/>
                <a:sym typeface="Consolas"/>
              </a:rPr>
              <a:t> (3), length 32 (4): </a:t>
            </a:r>
            <a:r>
              <a:rPr b="1" lang="en-US">
                <a:latin typeface="Consolas"/>
                <a:ea typeface="Consolas"/>
                <a:cs typeface="Consolas"/>
                <a:sym typeface="Consolas"/>
              </a:rPr>
              <a:t>2602:43:62f:5300::/64</a:t>
            </a:r>
            <a:r>
              <a:rPr lang="en-US">
                <a:latin typeface="Consolas"/>
                <a:ea typeface="Consolas"/>
                <a:cs typeface="Consolas"/>
                <a:sym typeface="Consolas"/>
              </a:rPr>
              <a:t>, Flags [</a:t>
            </a:r>
            <a:r>
              <a:rPr b="1" lang="en-US" sz="3700">
                <a:highlight>
                  <a:srgbClr val="00FFFF"/>
                </a:highlight>
                <a:latin typeface="Consolas"/>
                <a:ea typeface="Consolas"/>
                <a:cs typeface="Consolas"/>
                <a:sym typeface="Consolas"/>
              </a:rPr>
              <a:t>onlink, auto</a:t>
            </a:r>
            <a:r>
              <a:rPr lang="en-US">
                <a:latin typeface="Consolas"/>
                <a:ea typeface="Consolas"/>
                <a:cs typeface="Consolas"/>
                <a:sym typeface="Consolas"/>
              </a:rPr>
              <a:t>], valid time 86400s, pref. time 14400s</a:t>
            </a:r>
            <a:endParaRPr>
              <a:latin typeface="Consolas"/>
              <a:ea typeface="Consolas"/>
              <a:cs typeface="Consolas"/>
              <a:sym typeface="Consolas"/>
            </a:endParaRPr>
          </a:p>
          <a:p>
            <a:pPr indent="0" lvl="0" marL="0" rtl="0" algn="l">
              <a:lnSpc>
                <a:spcPct val="90000"/>
              </a:lnSpc>
              <a:spcBef>
                <a:spcPts val="1000"/>
              </a:spcBef>
              <a:spcAft>
                <a:spcPts val="0"/>
              </a:spcAft>
              <a:buClr>
                <a:schemeClr val="dk1"/>
              </a:buClr>
              <a:buSzPct val="34375"/>
              <a:buFont typeface="Arial"/>
              <a:buNone/>
            </a:pPr>
            <a:r>
              <a:rPr lang="en-US">
                <a:latin typeface="Consolas"/>
                <a:ea typeface="Consolas"/>
                <a:cs typeface="Consolas"/>
                <a:sym typeface="Consolas"/>
              </a:rPr>
              <a:t>	  route info option (24), length 24 (3):  ::/0, pref=medium, lifetime=1800s</a:t>
            </a:r>
            <a:endParaRPr>
              <a:latin typeface="Consolas"/>
              <a:ea typeface="Consolas"/>
              <a:cs typeface="Consolas"/>
              <a:sym typeface="Consolas"/>
            </a:endParaRPr>
          </a:p>
          <a:p>
            <a:pPr indent="0" lvl="0" marL="0" rtl="0" algn="l">
              <a:lnSpc>
                <a:spcPct val="90000"/>
              </a:lnSpc>
              <a:spcBef>
                <a:spcPts val="1000"/>
              </a:spcBef>
              <a:spcAft>
                <a:spcPts val="0"/>
              </a:spcAft>
              <a:buClr>
                <a:schemeClr val="dk1"/>
              </a:buClr>
              <a:buSzPct val="34375"/>
              <a:buFont typeface="Arial"/>
              <a:buNone/>
            </a:pPr>
            <a:r>
              <a:rPr lang="en-US">
                <a:latin typeface="Consolas"/>
                <a:ea typeface="Consolas"/>
                <a:cs typeface="Consolas"/>
                <a:sym typeface="Consolas"/>
              </a:rPr>
              <a:t>	  </a:t>
            </a:r>
            <a:r>
              <a:rPr b="1" lang="en-US" sz="3450">
                <a:highlight>
                  <a:srgbClr val="00FFFF"/>
                </a:highlight>
                <a:latin typeface="Consolas"/>
                <a:ea typeface="Consolas"/>
                <a:cs typeface="Consolas"/>
                <a:sym typeface="Consolas"/>
              </a:rPr>
              <a:t>rdnss</a:t>
            </a:r>
            <a:r>
              <a:rPr lang="en-US">
                <a:latin typeface="Consolas"/>
                <a:ea typeface="Consolas"/>
                <a:cs typeface="Consolas"/>
                <a:sym typeface="Consolas"/>
              </a:rPr>
              <a:t> option (25), length 56 (7):  lifetime </a:t>
            </a:r>
            <a:r>
              <a:rPr b="1" lang="en-US">
                <a:latin typeface="Consolas"/>
                <a:ea typeface="Consolas"/>
                <a:cs typeface="Consolas"/>
                <a:sym typeface="Consolas"/>
              </a:rPr>
              <a:t>1800</a:t>
            </a:r>
            <a:r>
              <a:rPr lang="en-US">
                <a:latin typeface="Consolas"/>
                <a:ea typeface="Consolas"/>
                <a:cs typeface="Consolas"/>
                <a:sym typeface="Consolas"/>
              </a:rPr>
              <a:t>s, addr: pi.hole addr: </a:t>
            </a:r>
            <a:r>
              <a:rPr b="1" lang="en-US">
                <a:latin typeface="Consolas"/>
                <a:ea typeface="Consolas"/>
                <a:cs typeface="Consolas"/>
                <a:sym typeface="Consolas"/>
              </a:rPr>
              <a:t>2602:43:62f:5300::53</a:t>
            </a:r>
            <a:r>
              <a:rPr lang="en-US">
                <a:latin typeface="Consolas"/>
                <a:ea typeface="Consolas"/>
                <a:cs typeface="Consolas"/>
                <a:sym typeface="Consolas"/>
              </a:rPr>
              <a:t> addr: _gateway</a:t>
            </a:r>
            <a:endParaRPr>
              <a:latin typeface="Consolas"/>
              <a:ea typeface="Consolas"/>
              <a:cs typeface="Consolas"/>
              <a:sym typeface="Consolas"/>
            </a:endParaRPr>
          </a:p>
          <a:p>
            <a:pPr indent="0" lvl="0" marL="0" rtl="0" algn="l">
              <a:lnSpc>
                <a:spcPct val="90000"/>
              </a:lnSpc>
              <a:spcBef>
                <a:spcPts val="1000"/>
              </a:spcBef>
              <a:spcAft>
                <a:spcPts val="0"/>
              </a:spcAft>
              <a:buClr>
                <a:schemeClr val="dk1"/>
              </a:buClr>
              <a:buSzPct val="34375"/>
              <a:buFont typeface="Arial"/>
              <a:buNone/>
            </a:pPr>
            <a:r>
              <a:rPr lang="en-US">
                <a:latin typeface="Consolas"/>
                <a:ea typeface="Consolas"/>
                <a:cs typeface="Consolas"/>
                <a:sym typeface="Consolas"/>
              </a:rPr>
              <a:t>	  </a:t>
            </a:r>
            <a:r>
              <a:rPr b="1" lang="en-US">
                <a:latin typeface="Consolas"/>
                <a:ea typeface="Consolas"/>
                <a:cs typeface="Consolas"/>
                <a:sym typeface="Consolas"/>
              </a:rPr>
              <a:t>dnssl</a:t>
            </a:r>
            <a:r>
              <a:rPr lang="en-US">
                <a:latin typeface="Consolas"/>
                <a:ea typeface="Consolas"/>
                <a:cs typeface="Consolas"/>
                <a:sym typeface="Consolas"/>
              </a:rPr>
              <a:t> option (31), length 24 (3):  lifetime 1800s, domain(s): </a:t>
            </a:r>
            <a:r>
              <a:rPr b="1" lang="en-US">
                <a:latin typeface="Consolas"/>
                <a:ea typeface="Consolas"/>
                <a:cs typeface="Consolas"/>
                <a:sym typeface="Consolas"/>
              </a:rPr>
              <a:t>robbs.casa.</a:t>
            </a:r>
            <a:endParaRPr b="1">
              <a:latin typeface="Consolas"/>
              <a:ea typeface="Consolas"/>
              <a:cs typeface="Consolas"/>
              <a:sym typeface="Consolas"/>
            </a:endParaRPr>
          </a:p>
          <a:p>
            <a:pPr indent="0" lvl="0" marL="0" rtl="0" algn="l">
              <a:lnSpc>
                <a:spcPct val="90000"/>
              </a:lnSpc>
              <a:spcBef>
                <a:spcPts val="1000"/>
              </a:spcBef>
              <a:spcAft>
                <a:spcPts val="0"/>
              </a:spcAft>
              <a:buSzPct val="140625"/>
              <a:buNone/>
            </a:pPr>
            <a:r>
              <a:rPr lang="en-US">
                <a:latin typeface="Consolas"/>
                <a:ea typeface="Consolas"/>
                <a:cs typeface="Consolas"/>
                <a:sym typeface="Consolas"/>
              </a:rPr>
              <a:t>	  source link-address option (1), length 8 (1): 40:8d:5c:f9:68:89</a:t>
            </a:r>
            <a:endParaRPr>
              <a:latin typeface="Consolas"/>
              <a:ea typeface="Consolas"/>
              <a:cs typeface="Consolas"/>
              <a:sym typeface="Consolas"/>
            </a:endParaRPr>
          </a:p>
          <a:p>
            <a:pPr indent="0" lvl="0" marL="0" rtl="0" algn="l">
              <a:lnSpc>
                <a:spcPct val="90000"/>
              </a:lnSpc>
              <a:spcBef>
                <a:spcPts val="1000"/>
              </a:spcBef>
              <a:spcAft>
                <a:spcPts val="0"/>
              </a:spcAft>
              <a:buSzPct val="140625"/>
              <a:buNone/>
            </a:pPr>
            <a:r>
              <a:t/>
            </a:r>
            <a:endParaRPr>
              <a:latin typeface="Consolas"/>
              <a:ea typeface="Consolas"/>
              <a:cs typeface="Consolas"/>
              <a:sym typeface="Consolas"/>
            </a:endParaRPr>
          </a:p>
          <a:p>
            <a:pPr indent="0" lvl="0" marL="0" rtl="0" algn="l">
              <a:lnSpc>
                <a:spcPct val="90000"/>
              </a:lnSpc>
              <a:spcBef>
                <a:spcPts val="1000"/>
              </a:spcBef>
              <a:spcAft>
                <a:spcPts val="0"/>
              </a:spcAft>
              <a:buSzPct val="100829"/>
              <a:buNone/>
            </a:pPr>
            <a:r>
              <a:rPr lang="en-US" sz="4463"/>
              <a:t>A IPv6 packet is 40 bytes long, and the first 8 bits of the ICMPv6 header specify its type</a:t>
            </a:r>
            <a:endParaRPr sz="4463"/>
          </a:p>
        </p:txBody>
      </p:sp>
      <p:sp>
        <p:nvSpPr>
          <p:cNvPr id="315" name="Google Shape;315;p3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6"/>
          <p:cNvSpPr txBox="1"/>
          <p:nvPr>
            <p:ph type="title"/>
          </p:nvPr>
        </p:nvSpPr>
        <p:spPr>
          <a:xfrm>
            <a:off x="838200" y="365125"/>
            <a:ext cx="10515600" cy="8406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45454"/>
              <a:buNone/>
            </a:pPr>
            <a:r>
              <a:rPr lang="en-US"/>
              <a:t>Fundamentals that underpin IPv6 - Client</a:t>
            </a:r>
            <a:endParaRPr/>
          </a:p>
          <a:p>
            <a:pPr indent="0" lvl="0" marL="0" rtl="0" algn="l">
              <a:lnSpc>
                <a:spcPct val="90000"/>
              </a:lnSpc>
              <a:spcBef>
                <a:spcPts val="0"/>
              </a:spcBef>
              <a:spcAft>
                <a:spcPts val="0"/>
              </a:spcAft>
              <a:buSzPct val="45454"/>
              <a:buNone/>
            </a:pPr>
            <a:r>
              <a:rPr lang="en-US"/>
              <a:t>Router Solicitation ( RS ) </a:t>
            </a:r>
            <a:endParaRPr/>
          </a:p>
        </p:txBody>
      </p:sp>
      <p:sp>
        <p:nvSpPr>
          <p:cNvPr id="322" name="Google Shape;322;p36"/>
          <p:cNvSpPr txBox="1"/>
          <p:nvPr>
            <p:ph idx="1" type="body"/>
          </p:nvPr>
        </p:nvSpPr>
        <p:spPr>
          <a:xfrm>
            <a:off x="801650" y="1205725"/>
            <a:ext cx="10515600" cy="43209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b="1" lang="en-US"/>
              <a:t>Client Ask</a:t>
            </a:r>
            <a:r>
              <a:rPr lang="en-US"/>
              <a:t>:  Dearest all IPv6 routers ( ff02::2) on this segment tell me about the global-unicast prefix via link-local.  </a:t>
            </a:r>
            <a:br>
              <a:rPr lang="en-US"/>
            </a:br>
            <a:r>
              <a:rPr lang="en-US"/>
              <a:t>NOTE:  Only the router will reply all other nodes discard in that they do not answer RS requests.</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b="1" lang="en-US"/>
              <a:t>Router Answer</a:t>
            </a:r>
            <a:r>
              <a:rPr lang="en-US"/>
              <a:t>: I heard an ask about the global-unicast on my link-local.  Via my link-local dearest all nodes (ff02::1 ) global-unicast has the following prefix ( 2001:db8:000a:000e:: ) with with length of /64.</a:t>
            </a:r>
            <a:endParaRPr/>
          </a:p>
        </p:txBody>
      </p:sp>
      <p:sp>
        <p:nvSpPr>
          <p:cNvPr id="323" name="Google Shape;323;p3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7"/>
          <p:cNvSpPr txBox="1"/>
          <p:nvPr>
            <p:ph type="title"/>
          </p:nvPr>
        </p:nvSpPr>
        <p:spPr>
          <a:xfrm>
            <a:off x="838200" y="365125"/>
            <a:ext cx="10515600" cy="840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en-US"/>
              <a:t>Fundamentals that underpin IPv6 - Client</a:t>
            </a:r>
            <a:endParaRPr/>
          </a:p>
        </p:txBody>
      </p:sp>
      <p:sp>
        <p:nvSpPr>
          <p:cNvPr id="330" name="Google Shape;330;p37"/>
          <p:cNvSpPr txBox="1"/>
          <p:nvPr>
            <p:ph idx="1" type="body"/>
          </p:nvPr>
        </p:nvSpPr>
        <p:spPr>
          <a:xfrm>
            <a:off x="801650" y="1205725"/>
            <a:ext cx="10515600" cy="43209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1000"/>
              </a:spcBef>
              <a:spcAft>
                <a:spcPts val="0"/>
              </a:spcAft>
              <a:buSzPct val="72580"/>
              <a:buNone/>
            </a:pPr>
            <a:r>
              <a:rPr lang="en-US"/>
              <a:t>How to get a client IPv6 IP Address…  ( a client point of view )</a:t>
            </a:r>
            <a:endParaRPr/>
          </a:p>
          <a:p>
            <a:pPr indent="0" lvl="0" marL="0" rtl="0" algn="l">
              <a:lnSpc>
                <a:spcPct val="90000"/>
              </a:lnSpc>
              <a:spcBef>
                <a:spcPts val="1000"/>
              </a:spcBef>
              <a:spcAft>
                <a:spcPts val="0"/>
              </a:spcAft>
              <a:buSzPct val="72580"/>
              <a:buNone/>
            </a:pPr>
            <a:r>
              <a:t/>
            </a:r>
            <a:endParaRPr/>
          </a:p>
          <a:p>
            <a:pPr indent="-317182" lvl="0" marL="457200" rtl="0" algn="l">
              <a:lnSpc>
                <a:spcPct val="90000"/>
              </a:lnSpc>
              <a:spcBef>
                <a:spcPts val="1000"/>
              </a:spcBef>
              <a:spcAft>
                <a:spcPts val="0"/>
              </a:spcAft>
              <a:buSzPct val="56250"/>
              <a:buChar char="•"/>
            </a:pPr>
            <a:r>
              <a:rPr lang="en-US"/>
              <a:t>Link-Local - cool we are done…  fe80 + EUI-64 </a:t>
            </a:r>
            <a:endParaRPr/>
          </a:p>
          <a:p>
            <a:pPr indent="-317182" lvl="0" marL="457200" rtl="0" algn="l">
              <a:lnSpc>
                <a:spcPct val="90000"/>
              </a:lnSpc>
              <a:spcBef>
                <a:spcPts val="0"/>
              </a:spcBef>
              <a:spcAft>
                <a:spcPts val="0"/>
              </a:spcAft>
              <a:buSzPct val="56250"/>
              <a:buChar char="•"/>
            </a:pPr>
            <a:r>
              <a:rPr lang="en-US"/>
              <a:t>Manual Stateful assignment</a:t>
            </a:r>
            <a:endParaRPr/>
          </a:p>
          <a:p>
            <a:pPr indent="-317182" lvl="1" marL="914400" rtl="0" algn="l">
              <a:lnSpc>
                <a:spcPct val="90000"/>
              </a:lnSpc>
              <a:spcBef>
                <a:spcPts val="0"/>
              </a:spcBef>
              <a:spcAft>
                <a:spcPts val="0"/>
              </a:spcAft>
              <a:buSzPct val="56250"/>
              <a:buChar char="•"/>
            </a:pPr>
            <a:r>
              <a:rPr lang="en-US"/>
              <a:t>Humans…</a:t>
            </a:r>
            <a:endParaRPr/>
          </a:p>
          <a:p>
            <a:pPr indent="-317182" lvl="1" marL="914400" rtl="0" algn="l">
              <a:lnSpc>
                <a:spcPct val="90000"/>
              </a:lnSpc>
              <a:spcBef>
                <a:spcPts val="0"/>
              </a:spcBef>
              <a:spcAft>
                <a:spcPts val="0"/>
              </a:spcAft>
              <a:buSzPct val="56250"/>
              <a:buChar char="•"/>
            </a:pPr>
            <a:r>
              <a:rPr lang="en-US"/>
              <a:t>And, we already have a Link-Local</a:t>
            </a:r>
            <a:endParaRPr/>
          </a:p>
          <a:p>
            <a:pPr indent="-317182" lvl="0" marL="457200" rtl="0" algn="l">
              <a:lnSpc>
                <a:spcPct val="90000"/>
              </a:lnSpc>
              <a:spcBef>
                <a:spcPts val="0"/>
              </a:spcBef>
              <a:spcAft>
                <a:spcPts val="0"/>
              </a:spcAft>
              <a:buSzPct val="56250"/>
              <a:buChar char="•"/>
            </a:pPr>
            <a:r>
              <a:rPr lang="en-US"/>
              <a:t>SLAAC</a:t>
            </a:r>
            <a:endParaRPr/>
          </a:p>
          <a:p>
            <a:pPr indent="-317182" lvl="1" marL="914400" rtl="0" algn="l">
              <a:lnSpc>
                <a:spcPct val="90000"/>
              </a:lnSpc>
              <a:spcBef>
                <a:spcPts val="0"/>
              </a:spcBef>
              <a:spcAft>
                <a:spcPts val="0"/>
              </a:spcAft>
              <a:buSzPct val="56250"/>
              <a:buChar char="•"/>
            </a:pPr>
            <a:r>
              <a:rPr lang="en-US"/>
              <a:t>Stateless Address Auto-configuration </a:t>
            </a:r>
            <a:endParaRPr/>
          </a:p>
          <a:p>
            <a:pPr indent="-317182" lvl="1" marL="914400" rtl="0" algn="l">
              <a:lnSpc>
                <a:spcPct val="90000"/>
              </a:lnSpc>
              <a:spcBef>
                <a:spcPts val="0"/>
              </a:spcBef>
              <a:spcAft>
                <a:spcPts val="0"/>
              </a:spcAft>
              <a:buSzPct val="56250"/>
              <a:buChar char="•"/>
            </a:pPr>
            <a:r>
              <a:rPr lang="en-US"/>
              <a:t>( No DNS hand-off ratified to RFC ‘yet’.. )</a:t>
            </a:r>
            <a:endParaRPr/>
          </a:p>
          <a:p>
            <a:pPr indent="-317182" lvl="1" marL="914400" rtl="0" algn="l">
              <a:lnSpc>
                <a:spcPct val="90000"/>
              </a:lnSpc>
              <a:spcBef>
                <a:spcPts val="0"/>
              </a:spcBef>
              <a:spcAft>
                <a:spcPts val="0"/>
              </a:spcAft>
              <a:buSzPct val="56250"/>
              <a:buChar char="•"/>
            </a:pPr>
            <a:r>
              <a:rPr lang="en-US"/>
              <a:t>there is RDNSS :-D</a:t>
            </a:r>
            <a:endParaRPr/>
          </a:p>
          <a:p>
            <a:pPr indent="-317182" lvl="1" marL="914400" rtl="0" algn="l">
              <a:lnSpc>
                <a:spcPct val="90000"/>
              </a:lnSpc>
              <a:spcBef>
                <a:spcPts val="0"/>
              </a:spcBef>
              <a:spcAft>
                <a:spcPts val="0"/>
              </a:spcAft>
              <a:buSzPct val="56250"/>
              <a:buChar char="•"/>
            </a:pPr>
            <a:r>
              <a:rPr lang="en-US"/>
              <a:t>DAD</a:t>
            </a:r>
            <a:endParaRPr/>
          </a:p>
          <a:p>
            <a:pPr indent="-317182" lvl="0" marL="457200" rtl="0" algn="l">
              <a:lnSpc>
                <a:spcPct val="90000"/>
              </a:lnSpc>
              <a:spcBef>
                <a:spcPts val="0"/>
              </a:spcBef>
              <a:spcAft>
                <a:spcPts val="0"/>
              </a:spcAft>
              <a:buSzPct val="56250"/>
              <a:buChar char="•"/>
            </a:pPr>
            <a:r>
              <a:rPr lang="en-US"/>
              <a:t>DHCPv6</a:t>
            </a:r>
            <a:endParaRPr/>
          </a:p>
          <a:p>
            <a:pPr indent="-317182" lvl="1" marL="914400" rtl="0" algn="l">
              <a:lnSpc>
                <a:spcPct val="90000"/>
              </a:lnSpc>
              <a:spcBef>
                <a:spcPts val="0"/>
              </a:spcBef>
              <a:spcAft>
                <a:spcPts val="0"/>
              </a:spcAft>
              <a:buSzPct val="56250"/>
              <a:buChar char="•"/>
            </a:pPr>
            <a:r>
              <a:rPr lang="en-US"/>
              <a:t>Vendor options - &lt;3 ( I’m biased http boot etc… ) &lt;3</a:t>
            </a:r>
            <a:endParaRPr/>
          </a:p>
          <a:p>
            <a:pPr indent="-317182" lvl="1" marL="914400" rtl="0" algn="l">
              <a:lnSpc>
                <a:spcPct val="90000"/>
              </a:lnSpc>
              <a:spcBef>
                <a:spcPts val="0"/>
              </a:spcBef>
              <a:spcAft>
                <a:spcPts val="0"/>
              </a:spcAft>
              <a:buSzPct val="56250"/>
              <a:buChar char="•"/>
            </a:pPr>
            <a:r>
              <a:rPr lang="en-US"/>
              <a:t>DAD</a:t>
            </a:r>
            <a:endParaRPr/>
          </a:p>
          <a:p>
            <a:pPr indent="-317182" lvl="1" marL="914400" rtl="0" algn="l">
              <a:lnSpc>
                <a:spcPct val="90000"/>
              </a:lnSpc>
              <a:spcBef>
                <a:spcPts val="0"/>
              </a:spcBef>
              <a:spcAft>
                <a:spcPts val="0"/>
              </a:spcAft>
              <a:buSzPct val="56250"/>
              <a:buChar char="•"/>
            </a:pPr>
            <a:r>
              <a:rPr lang="en-US"/>
              <a:t>ISC - Kea &lt;-&gt; Stork </a:t>
            </a:r>
            <a:endParaRPr/>
          </a:p>
        </p:txBody>
      </p:sp>
      <p:sp>
        <p:nvSpPr>
          <p:cNvPr id="331" name="Google Shape;331;p3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38"/>
          <p:cNvSpPr txBox="1"/>
          <p:nvPr>
            <p:ph type="title"/>
          </p:nvPr>
        </p:nvSpPr>
        <p:spPr>
          <a:xfrm>
            <a:off x="838200" y="365125"/>
            <a:ext cx="10515600" cy="8406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ts val="990"/>
              <a:buFont typeface="Arial"/>
              <a:buNone/>
            </a:pPr>
            <a:r>
              <a:rPr lang="en-US"/>
              <a:t>Fundamentals that underpin IPv6 - Client (Manual Method)</a:t>
            </a:r>
            <a:endParaRPr/>
          </a:p>
        </p:txBody>
      </p:sp>
      <p:sp>
        <p:nvSpPr>
          <p:cNvPr id="338" name="Google Shape;338;p38"/>
          <p:cNvSpPr txBox="1"/>
          <p:nvPr>
            <p:ph idx="1" type="body"/>
          </p:nvPr>
        </p:nvSpPr>
        <p:spPr>
          <a:xfrm>
            <a:off x="801650" y="1205725"/>
            <a:ext cx="10515600" cy="43209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n-US"/>
              <a:t>1) Talk with a network administrator</a:t>
            </a:r>
            <a:endParaRPr/>
          </a:p>
          <a:p>
            <a:pPr indent="0" lvl="0" marL="0" rtl="0" algn="l">
              <a:lnSpc>
                <a:spcPct val="90000"/>
              </a:lnSpc>
              <a:spcBef>
                <a:spcPts val="1000"/>
              </a:spcBef>
              <a:spcAft>
                <a:spcPts val="0"/>
              </a:spcAft>
              <a:buSzPts val="1800"/>
              <a:buNone/>
            </a:pPr>
            <a:r>
              <a:rPr lang="en-US"/>
              <a:t>2) Be assigned an address and gateway ( DNS too )</a:t>
            </a:r>
            <a:endParaRPr/>
          </a:p>
          <a:p>
            <a:pPr indent="0" lvl="0" marL="0" rtl="0" algn="l">
              <a:lnSpc>
                <a:spcPct val="90000"/>
              </a:lnSpc>
              <a:spcBef>
                <a:spcPts val="1000"/>
              </a:spcBef>
              <a:spcAft>
                <a:spcPts val="0"/>
              </a:spcAft>
              <a:buSzPts val="1800"/>
              <a:buNone/>
            </a:pPr>
            <a:r>
              <a:rPr lang="en-US"/>
              <a:t>3) Apply to your hardware in the usual method.</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n-US"/>
              <a:t>Error prone, time consuming, was that an echo-niner? </a:t>
            </a:r>
            <a:endParaRPr/>
          </a:p>
          <a:p>
            <a:pPr indent="0" lvl="0" marL="0" rtl="0" algn="l">
              <a:lnSpc>
                <a:spcPct val="90000"/>
              </a:lnSpc>
              <a:spcBef>
                <a:spcPts val="1000"/>
              </a:spcBef>
              <a:spcAft>
                <a:spcPts val="0"/>
              </a:spcAft>
              <a:buSzPts val="1800"/>
              <a:buNone/>
            </a:pPr>
            <a:r>
              <a:rPr lang="en-US"/>
              <a:t>We already have link-local for ‘free’.</a:t>
            </a:r>
            <a:endParaRPr/>
          </a:p>
          <a:p>
            <a:pPr indent="0" lvl="0" marL="0" rtl="0" algn="l">
              <a:lnSpc>
                <a:spcPct val="90000"/>
              </a:lnSpc>
              <a:spcBef>
                <a:spcPts val="1000"/>
              </a:spcBef>
              <a:spcAft>
                <a:spcPts val="0"/>
              </a:spcAft>
              <a:buSzPts val="1800"/>
              <a:buNone/>
            </a:pPr>
            <a:r>
              <a:t/>
            </a:r>
            <a:endParaRPr/>
          </a:p>
        </p:txBody>
      </p:sp>
      <p:sp>
        <p:nvSpPr>
          <p:cNvPr id="339" name="Google Shape;339;p3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39"/>
          <p:cNvSpPr txBox="1"/>
          <p:nvPr>
            <p:ph type="title"/>
          </p:nvPr>
        </p:nvSpPr>
        <p:spPr>
          <a:xfrm>
            <a:off x="838200" y="365125"/>
            <a:ext cx="10515600" cy="8406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45454"/>
              <a:buNone/>
            </a:pPr>
            <a:r>
              <a:rPr lang="en-US"/>
              <a:t>Fundamentals that underpin IPv6 - Client </a:t>
            </a:r>
            <a:endParaRPr/>
          </a:p>
          <a:p>
            <a:pPr indent="0" lvl="0" marL="0" rtl="0" algn="l">
              <a:lnSpc>
                <a:spcPct val="90000"/>
              </a:lnSpc>
              <a:spcBef>
                <a:spcPts val="0"/>
              </a:spcBef>
              <a:spcAft>
                <a:spcPts val="0"/>
              </a:spcAft>
              <a:buClr>
                <a:schemeClr val="dk1"/>
              </a:buClr>
              <a:buSzPts val="990"/>
              <a:buFont typeface="Arial"/>
              <a:buNone/>
            </a:pPr>
            <a:r>
              <a:rPr lang="en-US"/>
              <a:t>(SLAAC )</a:t>
            </a:r>
            <a:endParaRPr/>
          </a:p>
        </p:txBody>
      </p:sp>
      <p:sp>
        <p:nvSpPr>
          <p:cNvPr id="346" name="Google Shape;346;p39"/>
          <p:cNvSpPr txBox="1"/>
          <p:nvPr>
            <p:ph idx="1" type="body"/>
          </p:nvPr>
        </p:nvSpPr>
        <p:spPr>
          <a:xfrm>
            <a:off x="838200" y="1505050"/>
            <a:ext cx="10515600" cy="43209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1000"/>
              </a:spcBef>
              <a:spcAft>
                <a:spcPts val="0"/>
              </a:spcAft>
              <a:buSzPct val="72580"/>
              <a:buNone/>
            </a:pPr>
            <a:r>
              <a:rPr lang="en-US"/>
              <a:t>Node configuration via </a:t>
            </a:r>
            <a:r>
              <a:rPr b="1" lang="en-US"/>
              <a:t>link-local</a:t>
            </a:r>
            <a:r>
              <a:rPr lang="en-US"/>
              <a:t> address</a:t>
            </a:r>
            <a:endParaRPr/>
          </a:p>
          <a:p>
            <a:pPr indent="0" lvl="0" marL="0" rtl="0" algn="l">
              <a:lnSpc>
                <a:spcPct val="90000"/>
              </a:lnSpc>
              <a:spcBef>
                <a:spcPts val="1000"/>
              </a:spcBef>
              <a:spcAft>
                <a:spcPts val="0"/>
              </a:spcAft>
              <a:buSzPct val="72580"/>
              <a:buNone/>
            </a:pPr>
            <a:r>
              <a:rPr lang="en-US"/>
              <a:t>	( local prefix + EUI-64 identification from MAC from process above ) </a:t>
            </a:r>
            <a:endParaRPr/>
          </a:p>
          <a:p>
            <a:pPr indent="0" lvl="0" marL="0" rtl="0" algn="l">
              <a:lnSpc>
                <a:spcPct val="90000"/>
              </a:lnSpc>
              <a:spcBef>
                <a:spcPts val="1000"/>
              </a:spcBef>
              <a:spcAft>
                <a:spcPts val="0"/>
              </a:spcAft>
              <a:buSzPct val="72580"/>
              <a:buNone/>
            </a:pPr>
            <a:r>
              <a:rPr lang="en-US"/>
              <a:t>DAD - Duplicate Address Detection</a:t>
            </a:r>
            <a:endParaRPr/>
          </a:p>
          <a:p>
            <a:pPr indent="0" lvl="0" marL="0" rtl="0" algn="l">
              <a:lnSpc>
                <a:spcPct val="90000"/>
              </a:lnSpc>
              <a:spcBef>
                <a:spcPts val="1000"/>
              </a:spcBef>
              <a:spcAft>
                <a:spcPts val="0"/>
              </a:spcAft>
              <a:buSzPct val="72580"/>
              <a:buNone/>
            </a:pPr>
            <a:r>
              <a:rPr lang="en-US"/>
              <a:t>	Solicited-node multicast ( ff02:1::&lt;last 6 hex&gt;) </a:t>
            </a:r>
            <a:endParaRPr/>
          </a:p>
          <a:p>
            <a:pPr indent="0" lvl="0" marL="0" rtl="0" algn="l">
              <a:lnSpc>
                <a:spcPct val="90000"/>
              </a:lnSpc>
              <a:spcBef>
                <a:spcPts val="1000"/>
              </a:spcBef>
              <a:spcAft>
                <a:spcPts val="0"/>
              </a:spcAft>
              <a:buSzPct val="72580"/>
              <a:buNone/>
            </a:pPr>
            <a:r>
              <a:rPr lang="en-US"/>
              <a:t>Node sends Router Solicitation via link local ( ff02::2 - all routers) router hands back to source via ( ff02:1 - all nodes ) </a:t>
            </a:r>
            <a:endParaRPr/>
          </a:p>
          <a:p>
            <a:pPr indent="0" lvl="0" marL="0" rtl="0" algn="l">
              <a:lnSpc>
                <a:spcPct val="90000"/>
              </a:lnSpc>
              <a:spcBef>
                <a:spcPts val="1000"/>
              </a:spcBef>
              <a:spcAft>
                <a:spcPts val="0"/>
              </a:spcAft>
              <a:buSzPct val="72580"/>
              <a:buNone/>
            </a:pPr>
            <a:r>
              <a:rPr lang="en-US"/>
              <a:t>Node configures Global Address and fires of DAD again in addition to a Neighbor Solicitation ( ICMPv6 ) </a:t>
            </a:r>
            <a:endParaRPr/>
          </a:p>
          <a:p>
            <a:pPr indent="0" lvl="0" marL="0" rtl="0" algn="l">
              <a:lnSpc>
                <a:spcPct val="90000"/>
              </a:lnSpc>
              <a:spcBef>
                <a:spcPts val="1000"/>
              </a:spcBef>
              <a:spcAft>
                <a:spcPts val="0"/>
              </a:spcAft>
              <a:buSzPct val="72580"/>
              <a:buNone/>
            </a:pPr>
            <a:r>
              <a:t/>
            </a:r>
            <a:endParaRPr/>
          </a:p>
          <a:p>
            <a:pPr indent="0" lvl="0" marL="0" rtl="0" algn="l">
              <a:lnSpc>
                <a:spcPct val="90000"/>
              </a:lnSpc>
              <a:spcBef>
                <a:spcPts val="1000"/>
              </a:spcBef>
              <a:spcAft>
                <a:spcPts val="0"/>
              </a:spcAft>
              <a:buSzPct val="72580"/>
              <a:buNone/>
            </a:pPr>
            <a:r>
              <a:rPr lang="en-US"/>
              <a:t>Uhh where is my DNS ( if there is not a RDNSS reply).  </a:t>
            </a:r>
            <a:br>
              <a:rPr lang="en-US"/>
            </a:br>
            <a:r>
              <a:rPr lang="en-US"/>
              <a:t>Can be fast and you get to know your neighbors.   </a:t>
            </a:r>
            <a:br>
              <a:rPr lang="en-US"/>
            </a:br>
            <a:r>
              <a:rPr lang="en-US"/>
              <a:t>TL;DR - We're Up with global link.</a:t>
            </a:r>
            <a:endParaRPr/>
          </a:p>
        </p:txBody>
      </p:sp>
      <p:sp>
        <p:nvSpPr>
          <p:cNvPr id="347" name="Google Shape;347;p3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40"/>
          <p:cNvSpPr txBox="1"/>
          <p:nvPr>
            <p:ph type="title"/>
          </p:nvPr>
        </p:nvSpPr>
        <p:spPr>
          <a:xfrm>
            <a:off x="838200" y="365125"/>
            <a:ext cx="10515600" cy="840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en-US"/>
              <a:t>Fundamentals that underpin IPv6 - DHCPv6</a:t>
            </a:r>
            <a:endParaRPr/>
          </a:p>
        </p:txBody>
      </p:sp>
      <p:sp>
        <p:nvSpPr>
          <p:cNvPr id="354" name="Google Shape;354;p4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355" name="Google Shape;355;p40"/>
          <p:cNvPicPr preferRelativeResize="0"/>
          <p:nvPr/>
        </p:nvPicPr>
        <p:blipFill rotWithShape="1">
          <a:blip r:embed="rId3">
            <a:alphaModFix/>
          </a:blip>
          <a:srcRect b="0" l="0" r="0" t="0"/>
          <a:stretch/>
        </p:blipFill>
        <p:spPr>
          <a:xfrm>
            <a:off x="2311804" y="1137350"/>
            <a:ext cx="7568384" cy="572064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41"/>
          <p:cNvSpPr txBox="1"/>
          <p:nvPr>
            <p:ph type="title"/>
          </p:nvPr>
        </p:nvSpPr>
        <p:spPr>
          <a:xfrm>
            <a:off x="838200" y="365125"/>
            <a:ext cx="10515600" cy="840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Fundamentals that underpin IPv6 - DHCPv6</a:t>
            </a:r>
            <a:endParaRPr/>
          </a:p>
        </p:txBody>
      </p:sp>
      <p:sp>
        <p:nvSpPr>
          <p:cNvPr id="362" name="Google Shape;362;p41"/>
          <p:cNvSpPr txBox="1"/>
          <p:nvPr>
            <p:ph idx="1" type="body"/>
          </p:nvPr>
        </p:nvSpPr>
        <p:spPr>
          <a:xfrm>
            <a:off x="801650" y="1205725"/>
            <a:ext cx="10515600" cy="4320900"/>
          </a:xfrm>
          <a:prstGeom prst="rect">
            <a:avLst/>
          </a:prstGeom>
          <a:noFill/>
          <a:ln>
            <a:noFill/>
          </a:ln>
        </p:spPr>
        <p:txBody>
          <a:bodyPr anchorCtr="0" anchor="t" bIns="45700" lIns="91425" spcFirstLastPara="1" rIns="91425" wrap="square" tIns="45700">
            <a:normAutofit fontScale="77500" lnSpcReduction="20000"/>
          </a:bodyPr>
          <a:lstStyle/>
          <a:p>
            <a:pPr indent="-317182" lvl="0" marL="457200" rtl="0" algn="l">
              <a:lnSpc>
                <a:spcPct val="90000"/>
              </a:lnSpc>
              <a:spcBef>
                <a:spcPts val="1000"/>
              </a:spcBef>
              <a:spcAft>
                <a:spcPts val="0"/>
              </a:spcAft>
              <a:buSzPct val="56250"/>
              <a:buChar char="•"/>
            </a:pPr>
            <a:r>
              <a:rPr lang="en-US"/>
              <a:t>Listeners are UDP  -  </a:t>
            </a:r>
            <a:endParaRPr/>
          </a:p>
          <a:p>
            <a:pPr indent="-317182" lvl="1" marL="914400" rtl="0" algn="l">
              <a:lnSpc>
                <a:spcPct val="90000"/>
              </a:lnSpc>
              <a:spcBef>
                <a:spcPts val="0"/>
              </a:spcBef>
              <a:spcAft>
                <a:spcPts val="0"/>
              </a:spcAft>
              <a:buSzPct val="56250"/>
              <a:buChar char="•"/>
            </a:pPr>
            <a:r>
              <a:rPr lang="en-US"/>
              <a:t>Clients listen on port </a:t>
            </a:r>
            <a:r>
              <a:rPr b="1" lang="en-US"/>
              <a:t>546/UDP</a:t>
            </a:r>
            <a:endParaRPr b="1"/>
          </a:p>
          <a:p>
            <a:pPr indent="-317182" lvl="1" marL="914400" rtl="0" algn="l">
              <a:lnSpc>
                <a:spcPct val="90000"/>
              </a:lnSpc>
              <a:spcBef>
                <a:spcPts val="0"/>
              </a:spcBef>
              <a:spcAft>
                <a:spcPts val="0"/>
              </a:spcAft>
              <a:buSzPct val="56250"/>
              <a:buChar char="•"/>
            </a:pPr>
            <a:r>
              <a:rPr lang="en-US"/>
              <a:t>Servers and relays listen on port </a:t>
            </a:r>
            <a:r>
              <a:rPr b="1" lang="en-US"/>
              <a:t>547/UDP</a:t>
            </a:r>
            <a:endParaRPr b="1"/>
          </a:p>
          <a:p>
            <a:pPr indent="0" lvl="0" marL="457200" rtl="0" algn="l">
              <a:lnSpc>
                <a:spcPct val="90000"/>
              </a:lnSpc>
              <a:spcBef>
                <a:spcPts val="1000"/>
              </a:spcBef>
              <a:spcAft>
                <a:spcPts val="0"/>
              </a:spcAft>
              <a:buSzPct val="72580"/>
              <a:buNone/>
            </a:pPr>
            <a:r>
              <a:t/>
            </a:r>
            <a:endParaRPr/>
          </a:p>
          <a:p>
            <a:pPr indent="-317182" lvl="0" marL="457200" rtl="0" algn="l">
              <a:lnSpc>
                <a:spcPct val="90000"/>
              </a:lnSpc>
              <a:spcBef>
                <a:spcPts val="1000"/>
              </a:spcBef>
              <a:spcAft>
                <a:spcPts val="0"/>
              </a:spcAft>
              <a:buSzPct val="56250"/>
              <a:buChar char="•"/>
            </a:pPr>
            <a:r>
              <a:rPr lang="en-US"/>
              <a:t>DHCP unique identifier ( DUID )</a:t>
            </a:r>
            <a:endParaRPr/>
          </a:p>
          <a:p>
            <a:pPr indent="-317182" lvl="1" marL="914400" rtl="0" algn="l">
              <a:lnSpc>
                <a:spcPct val="90000"/>
              </a:lnSpc>
              <a:spcBef>
                <a:spcPts val="0"/>
              </a:spcBef>
              <a:spcAft>
                <a:spcPts val="0"/>
              </a:spcAft>
              <a:buSzPct val="56250"/>
              <a:buChar char="•"/>
            </a:pPr>
            <a:r>
              <a:rPr lang="en-US"/>
              <a:t>There currently four DUID types:</a:t>
            </a:r>
            <a:endParaRPr/>
          </a:p>
          <a:p>
            <a:pPr indent="-317182" lvl="2" marL="1371600" rtl="0" algn="l">
              <a:lnSpc>
                <a:spcPct val="90000"/>
              </a:lnSpc>
              <a:spcBef>
                <a:spcPts val="0"/>
              </a:spcBef>
              <a:spcAft>
                <a:spcPts val="0"/>
              </a:spcAft>
              <a:buSzPct val="56250"/>
              <a:buChar char="•"/>
            </a:pPr>
            <a:r>
              <a:rPr lang="en-US"/>
              <a:t>DUID-LLT (Type 1): using Link-Layer address plus Time (32-bits, seconds since 01.01.2000 00:00 UTC modulo 2^32) ( </a:t>
            </a:r>
            <a:r>
              <a:rPr lang="en-US">
                <a:highlight>
                  <a:srgbClr val="00FFFF"/>
                </a:highlight>
              </a:rPr>
              <a:t>MAC based</a:t>
            </a:r>
            <a:r>
              <a:rPr lang="en-US"/>
              <a:t> )</a:t>
            </a:r>
            <a:endParaRPr/>
          </a:p>
          <a:p>
            <a:pPr indent="-317182" lvl="2" marL="1371600" rtl="0" algn="l">
              <a:lnSpc>
                <a:spcPct val="90000"/>
              </a:lnSpc>
              <a:spcBef>
                <a:spcPts val="0"/>
              </a:spcBef>
              <a:spcAft>
                <a:spcPts val="0"/>
              </a:spcAft>
              <a:buSzPct val="56250"/>
              <a:buChar char="•"/>
            </a:pPr>
            <a:r>
              <a:rPr lang="en-US"/>
              <a:t>DUID-EN (Type 2): using vendor assigned Enterprise Number</a:t>
            </a:r>
            <a:endParaRPr/>
          </a:p>
          <a:p>
            <a:pPr indent="-317182" lvl="2" marL="1371600" rtl="0" algn="l">
              <a:lnSpc>
                <a:spcPct val="90000"/>
              </a:lnSpc>
              <a:spcBef>
                <a:spcPts val="0"/>
              </a:spcBef>
              <a:spcAft>
                <a:spcPts val="0"/>
              </a:spcAft>
              <a:buSzPct val="56250"/>
              <a:buChar char="•"/>
            </a:pPr>
            <a:r>
              <a:rPr lang="en-US"/>
              <a:t>DUID-LL (Type 3): using Link-Layer address ( </a:t>
            </a:r>
            <a:r>
              <a:rPr lang="en-US">
                <a:highlight>
                  <a:srgbClr val="00FFFF"/>
                </a:highlight>
              </a:rPr>
              <a:t>MAC based</a:t>
            </a:r>
            <a:r>
              <a:rPr lang="en-US"/>
              <a:t> )</a:t>
            </a:r>
            <a:endParaRPr/>
          </a:p>
          <a:p>
            <a:pPr indent="-317182" lvl="2" marL="1371600" rtl="0" algn="l">
              <a:lnSpc>
                <a:spcPct val="90000"/>
              </a:lnSpc>
              <a:spcBef>
                <a:spcPts val="0"/>
              </a:spcBef>
              <a:spcAft>
                <a:spcPts val="0"/>
              </a:spcAft>
              <a:buSzPct val="56250"/>
              <a:buChar char="•"/>
            </a:pPr>
            <a:r>
              <a:rPr lang="en-US"/>
              <a:t>DUID-UUID (Type 4): using a Universally Unique Identifier (UUID)</a:t>
            </a:r>
            <a:endParaRPr/>
          </a:p>
          <a:p>
            <a:pPr indent="0" lvl="0" marL="457200" rtl="0" algn="l">
              <a:lnSpc>
                <a:spcPct val="90000"/>
              </a:lnSpc>
              <a:spcBef>
                <a:spcPts val="1000"/>
              </a:spcBef>
              <a:spcAft>
                <a:spcPts val="0"/>
              </a:spcAft>
              <a:buSzPct val="72580"/>
              <a:buNone/>
            </a:pPr>
            <a:r>
              <a:t/>
            </a:r>
            <a:endParaRPr/>
          </a:p>
          <a:p>
            <a:pPr indent="-317182" lvl="0" marL="457200" rtl="0" algn="l">
              <a:lnSpc>
                <a:spcPct val="90000"/>
              </a:lnSpc>
              <a:spcBef>
                <a:spcPts val="1000"/>
              </a:spcBef>
              <a:spcAft>
                <a:spcPts val="0"/>
              </a:spcAft>
              <a:buSzPct val="56250"/>
              <a:buChar char="•"/>
            </a:pPr>
            <a:r>
              <a:rPr lang="en-US"/>
              <a:t>Prefix and address delegation does not need to be based on DUID!!</a:t>
            </a:r>
            <a:endParaRPr/>
          </a:p>
          <a:p>
            <a:pPr indent="-317182" lvl="1" marL="914400" rtl="0" algn="l">
              <a:lnSpc>
                <a:spcPct val="90000"/>
              </a:lnSpc>
              <a:spcBef>
                <a:spcPts val="0"/>
              </a:spcBef>
              <a:spcAft>
                <a:spcPts val="0"/>
              </a:spcAft>
              <a:buSzPct val="56250"/>
              <a:buChar char="•"/>
            </a:pPr>
            <a:r>
              <a:rPr lang="en-US" u="sng">
                <a:solidFill>
                  <a:schemeClr val="hlink"/>
                </a:solidFill>
                <a:hlinkClick r:id="rId3"/>
              </a:rPr>
              <a:t>RFC-6939</a:t>
            </a:r>
            <a:r>
              <a:rPr lang="en-US"/>
              <a:t> host reservation based on </a:t>
            </a:r>
            <a:r>
              <a:rPr lang="en-US">
                <a:highlight>
                  <a:srgbClr val="C9DAF8"/>
                </a:highlight>
              </a:rPr>
              <a:t>MAC</a:t>
            </a:r>
            <a:r>
              <a:rPr lang="en-US"/>
              <a:t> ( isc-dhcp / kea )</a:t>
            </a:r>
            <a:r>
              <a:rPr lang="en-US">
                <a:latin typeface="Consolas"/>
                <a:ea typeface="Consolas"/>
                <a:cs typeface="Consolas"/>
                <a:sym typeface="Consolas"/>
              </a:rPr>
              <a:t>       </a:t>
            </a:r>
            <a:endParaRPr/>
          </a:p>
        </p:txBody>
      </p:sp>
      <p:sp>
        <p:nvSpPr>
          <p:cNvPr id="363" name="Google Shape;363;p4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5"/>
          <p:cNvSpPr txBox="1"/>
          <p:nvPr>
            <p:ph type="title"/>
          </p:nvPr>
        </p:nvSpPr>
        <p:spPr>
          <a:xfrm>
            <a:off x="2928825" y="2706075"/>
            <a:ext cx="6713400" cy="815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Thank you for having us!</a:t>
            </a:r>
            <a:endParaRPr/>
          </a:p>
        </p:txBody>
      </p:sp>
      <p:sp>
        <p:nvSpPr>
          <p:cNvPr id="79" name="Google Shape;79;p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42"/>
          <p:cNvSpPr txBox="1"/>
          <p:nvPr>
            <p:ph type="title"/>
          </p:nvPr>
        </p:nvSpPr>
        <p:spPr>
          <a:xfrm>
            <a:off x="838200" y="365125"/>
            <a:ext cx="10515600" cy="840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Fundamentals that underpin IPv6 - DHCPv6</a:t>
            </a:r>
            <a:endParaRPr/>
          </a:p>
        </p:txBody>
      </p:sp>
      <p:sp>
        <p:nvSpPr>
          <p:cNvPr id="370" name="Google Shape;370;p42"/>
          <p:cNvSpPr txBox="1"/>
          <p:nvPr>
            <p:ph idx="1" type="body"/>
          </p:nvPr>
        </p:nvSpPr>
        <p:spPr>
          <a:xfrm>
            <a:off x="801650" y="1205725"/>
            <a:ext cx="10515600" cy="4320900"/>
          </a:xfrm>
          <a:prstGeom prst="rect">
            <a:avLst/>
          </a:prstGeom>
          <a:noFill/>
          <a:ln>
            <a:noFill/>
          </a:ln>
        </p:spPr>
        <p:txBody>
          <a:bodyPr anchorCtr="0" anchor="t" bIns="45700" lIns="91425" spcFirstLastPara="1" rIns="91425" wrap="square" tIns="45700">
            <a:normAutofit fontScale="55000" lnSpcReduction="20000"/>
          </a:bodyPr>
          <a:lstStyle/>
          <a:p>
            <a:pPr indent="0" lvl="0" marL="457200" rtl="0" algn="l">
              <a:lnSpc>
                <a:spcPct val="90000"/>
              </a:lnSpc>
              <a:spcBef>
                <a:spcPts val="1000"/>
              </a:spcBef>
              <a:spcAft>
                <a:spcPts val="0"/>
              </a:spcAft>
              <a:buClr>
                <a:schemeClr val="dk1"/>
              </a:buClr>
              <a:buSzPct val="34375"/>
              <a:buFont typeface="Arial"/>
              <a:buNone/>
            </a:pPr>
            <a:br>
              <a:rPr lang="en-US">
                <a:latin typeface="Consolas"/>
                <a:ea typeface="Consolas"/>
                <a:cs typeface="Consolas"/>
                <a:sym typeface="Consolas"/>
              </a:rPr>
            </a:br>
            <a:r>
              <a:rPr lang="en-US">
                <a:latin typeface="Consolas"/>
                <a:ea typeface="Consolas"/>
                <a:cs typeface="Consolas"/>
                <a:sym typeface="Consolas"/>
              </a:rPr>
              <a:t>"reservations": [</a:t>
            </a:r>
            <a:endParaRPr>
              <a:latin typeface="Consolas"/>
              <a:ea typeface="Consolas"/>
              <a:cs typeface="Consolas"/>
              <a:sym typeface="Consolas"/>
            </a:endParaRPr>
          </a:p>
          <a:p>
            <a:pPr indent="0" lvl="0" marL="457200" rtl="0" algn="l">
              <a:lnSpc>
                <a:spcPct val="90000"/>
              </a:lnSpc>
              <a:spcBef>
                <a:spcPts val="1000"/>
              </a:spcBef>
              <a:spcAft>
                <a:spcPts val="0"/>
              </a:spcAft>
              <a:buClr>
                <a:schemeClr val="dk1"/>
              </a:buClr>
              <a:buSzPct val="34375"/>
              <a:buFont typeface="Arial"/>
              <a:buNone/>
            </a:pPr>
            <a:r>
              <a:rPr lang="en-US">
                <a:latin typeface="Consolas"/>
                <a:ea typeface="Consolas"/>
                <a:cs typeface="Consolas"/>
                <a:sym typeface="Consolas"/>
              </a:rPr>
              <a:t>            {</a:t>
            </a:r>
            <a:endParaRPr>
              <a:latin typeface="Consolas"/>
              <a:ea typeface="Consolas"/>
              <a:cs typeface="Consolas"/>
              <a:sym typeface="Consolas"/>
            </a:endParaRPr>
          </a:p>
          <a:p>
            <a:pPr indent="0" lvl="0" marL="457200" rtl="0" algn="l">
              <a:lnSpc>
                <a:spcPct val="90000"/>
              </a:lnSpc>
              <a:spcBef>
                <a:spcPts val="1000"/>
              </a:spcBef>
              <a:spcAft>
                <a:spcPts val="0"/>
              </a:spcAft>
              <a:buClr>
                <a:schemeClr val="dk1"/>
              </a:buClr>
              <a:buSzPct val="34375"/>
              <a:buFont typeface="Arial"/>
              <a:buNone/>
            </a:pPr>
            <a:r>
              <a:rPr lang="en-US">
                <a:latin typeface="Consolas"/>
                <a:ea typeface="Consolas"/>
                <a:cs typeface="Consolas"/>
                <a:sym typeface="Consolas"/>
              </a:rPr>
              <a:t>                "hw-address": </a:t>
            </a:r>
            <a:r>
              <a:rPr lang="en-US">
                <a:highlight>
                  <a:srgbClr val="6CBFDC"/>
                </a:highlight>
                <a:latin typeface="Consolas"/>
                <a:ea typeface="Consolas"/>
                <a:cs typeface="Consolas"/>
                <a:sym typeface="Consolas"/>
              </a:rPr>
              <a:t>"3c:18:a0:44:5e:4f"</a:t>
            </a:r>
            <a:r>
              <a:rPr lang="en-US">
                <a:latin typeface="Consolas"/>
                <a:ea typeface="Consolas"/>
                <a:cs typeface="Consolas"/>
                <a:sym typeface="Consolas"/>
              </a:rPr>
              <a:t>,</a:t>
            </a:r>
            <a:endParaRPr>
              <a:latin typeface="Consolas"/>
              <a:ea typeface="Consolas"/>
              <a:cs typeface="Consolas"/>
              <a:sym typeface="Consolas"/>
            </a:endParaRPr>
          </a:p>
          <a:p>
            <a:pPr indent="0" lvl="0" marL="457200" rtl="0" algn="l">
              <a:lnSpc>
                <a:spcPct val="90000"/>
              </a:lnSpc>
              <a:spcBef>
                <a:spcPts val="1000"/>
              </a:spcBef>
              <a:spcAft>
                <a:spcPts val="0"/>
              </a:spcAft>
              <a:buClr>
                <a:schemeClr val="dk1"/>
              </a:buClr>
              <a:buSzPct val="34375"/>
              <a:buFont typeface="Arial"/>
              <a:buNone/>
            </a:pPr>
            <a:r>
              <a:rPr lang="en-US">
                <a:latin typeface="Consolas"/>
                <a:ea typeface="Consolas"/>
                <a:cs typeface="Consolas"/>
                <a:sym typeface="Consolas"/>
              </a:rPr>
              <a:t>                "hostname": "burp.robbs.casa.",</a:t>
            </a:r>
            <a:endParaRPr>
              <a:latin typeface="Consolas"/>
              <a:ea typeface="Consolas"/>
              <a:cs typeface="Consolas"/>
              <a:sym typeface="Consolas"/>
            </a:endParaRPr>
          </a:p>
          <a:p>
            <a:pPr indent="0" lvl="0" marL="457200" rtl="0" algn="l">
              <a:lnSpc>
                <a:spcPct val="90000"/>
              </a:lnSpc>
              <a:spcBef>
                <a:spcPts val="1000"/>
              </a:spcBef>
              <a:spcAft>
                <a:spcPts val="0"/>
              </a:spcAft>
              <a:buClr>
                <a:schemeClr val="dk1"/>
              </a:buClr>
              <a:buSzPct val="34375"/>
              <a:buFont typeface="Arial"/>
              <a:buNone/>
            </a:pPr>
            <a:r>
              <a:rPr lang="en-US">
                <a:latin typeface="Consolas"/>
                <a:ea typeface="Consolas"/>
                <a:cs typeface="Consolas"/>
                <a:sym typeface="Consolas"/>
              </a:rPr>
              <a:t>                "ip-addresses": [ "2001:db8:401:a000::00bb" ],</a:t>
            </a:r>
            <a:endParaRPr>
              <a:latin typeface="Consolas"/>
              <a:ea typeface="Consolas"/>
              <a:cs typeface="Consolas"/>
              <a:sym typeface="Consolas"/>
            </a:endParaRPr>
          </a:p>
          <a:p>
            <a:pPr indent="0" lvl="0" marL="457200" rtl="0" algn="l">
              <a:lnSpc>
                <a:spcPct val="90000"/>
              </a:lnSpc>
              <a:spcBef>
                <a:spcPts val="1000"/>
              </a:spcBef>
              <a:spcAft>
                <a:spcPts val="0"/>
              </a:spcAft>
              <a:buClr>
                <a:schemeClr val="dk1"/>
              </a:buClr>
              <a:buSzPct val="34375"/>
              <a:buFont typeface="Arial"/>
              <a:buNone/>
            </a:pPr>
            <a:r>
              <a:rPr lang="en-US">
                <a:latin typeface="Consolas"/>
                <a:ea typeface="Consolas"/>
                <a:cs typeface="Consolas"/>
                <a:sym typeface="Consolas"/>
              </a:rPr>
              <a:t>                "</a:t>
            </a:r>
            <a:r>
              <a:rPr lang="en-US">
                <a:highlight>
                  <a:srgbClr val="6CBFDC"/>
                </a:highlight>
                <a:latin typeface="Consolas"/>
                <a:ea typeface="Consolas"/>
                <a:cs typeface="Consolas"/>
                <a:sym typeface="Consolas"/>
              </a:rPr>
              <a:t>option-data</a:t>
            </a:r>
            <a:r>
              <a:rPr lang="en-US">
                <a:latin typeface="Consolas"/>
                <a:ea typeface="Consolas"/>
                <a:cs typeface="Consolas"/>
                <a:sym typeface="Consolas"/>
              </a:rPr>
              <a:t>": [</a:t>
            </a:r>
            <a:endParaRPr>
              <a:latin typeface="Consolas"/>
              <a:ea typeface="Consolas"/>
              <a:cs typeface="Consolas"/>
              <a:sym typeface="Consolas"/>
            </a:endParaRPr>
          </a:p>
          <a:p>
            <a:pPr indent="0" lvl="0" marL="457200" rtl="0" algn="l">
              <a:lnSpc>
                <a:spcPct val="90000"/>
              </a:lnSpc>
              <a:spcBef>
                <a:spcPts val="1000"/>
              </a:spcBef>
              <a:spcAft>
                <a:spcPts val="0"/>
              </a:spcAft>
              <a:buClr>
                <a:schemeClr val="dk1"/>
              </a:buClr>
              <a:buSzPct val="34375"/>
              <a:buFont typeface="Arial"/>
              <a:buNone/>
            </a:pPr>
            <a:r>
              <a:rPr lang="en-US">
                <a:latin typeface="Consolas"/>
                <a:ea typeface="Consolas"/>
                <a:cs typeface="Consolas"/>
                <a:sym typeface="Consolas"/>
              </a:rPr>
              <a:t>                    {</a:t>
            </a:r>
            <a:endParaRPr>
              <a:latin typeface="Consolas"/>
              <a:ea typeface="Consolas"/>
              <a:cs typeface="Consolas"/>
              <a:sym typeface="Consolas"/>
            </a:endParaRPr>
          </a:p>
          <a:p>
            <a:pPr indent="0" lvl="0" marL="457200" rtl="0" algn="l">
              <a:lnSpc>
                <a:spcPct val="90000"/>
              </a:lnSpc>
              <a:spcBef>
                <a:spcPts val="1000"/>
              </a:spcBef>
              <a:spcAft>
                <a:spcPts val="0"/>
              </a:spcAft>
              <a:buClr>
                <a:schemeClr val="dk1"/>
              </a:buClr>
              <a:buSzPct val="34375"/>
              <a:buFont typeface="Arial"/>
              <a:buNone/>
            </a:pPr>
            <a:r>
              <a:rPr lang="en-US">
                <a:latin typeface="Consolas"/>
                <a:ea typeface="Consolas"/>
                <a:cs typeface="Consolas"/>
                <a:sym typeface="Consolas"/>
              </a:rPr>
              <a:t>                        "name": "dns-servers",</a:t>
            </a:r>
            <a:endParaRPr>
              <a:latin typeface="Consolas"/>
              <a:ea typeface="Consolas"/>
              <a:cs typeface="Consolas"/>
              <a:sym typeface="Consolas"/>
            </a:endParaRPr>
          </a:p>
          <a:p>
            <a:pPr indent="0" lvl="0" marL="457200" rtl="0" algn="l">
              <a:lnSpc>
                <a:spcPct val="90000"/>
              </a:lnSpc>
              <a:spcBef>
                <a:spcPts val="1000"/>
              </a:spcBef>
              <a:spcAft>
                <a:spcPts val="0"/>
              </a:spcAft>
              <a:buClr>
                <a:schemeClr val="dk1"/>
              </a:buClr>
              <a:buSzPct val="34375"/>
              <a:buFont typeface="Arial"/>
              <a:buNone/>
            </a:pPr>
            <a:r>
              <a:rPr lang="en-US">
                <a:latin typeface="Consolas"/>
                <a:ea typeface="Consolas"/>
                <a:cs typeface="Consolas"/>
                <a:sym typeface="Consolas"/>
              </a:rPr>
              <a:t>                        "data": "2001:db8:401:a000::53"</a:t>
            </a:r>
            <a:endParaRPr>
              <a:latin typeface="Consolas"/>
              <a:ea typeface="Consolas"/>
              <a:cs typeface="Consolas"/>
              <a:sym typeface="Consolas"/>
            </a:endParaRPr>
          </a:p>
          <a:p>
            <a:pPr indent="0" lvl="0" marL="457200" rtl="0" algn="l">
              <a:lnSpc>
                <a:spcPct val="90000"/>
              </a:lnSpc>
              <a:spcBef>
                <a:spcPts val="1000"/>
              </a:spcBef>
              <a:spcAft>
                <a:spcPts val="0"/>
              </a:spcAft>
              <a:buClr>
                <a:schemeClr val="dk1"/>
              </a:buClr>
              <a:buSzPct val="34375"/>
              <a:buFont typeface="Arial"/>
              <a:buNone/>
            </a:pPr>
            <a:r>
              <a:rPr lang="en-US">
                <a:latin typeface="Consolas"/>
                <a:ea typeface="Consolas"/>
                <a:cs typeface="Consolas"/>
                <a:sym typeface="Consolas"/>
              </a:rPr>
              <a:t>                    }</a:t>
            </a:r>
            <a:endParaRPr>
              <a:latin typeface="Consolas"/>
              <a:ea typeface="Consolas"/>
              <a:cs typeface="Consolas"/>
              <a:sym typeface="Consolas"/>
            </a:endParaRPr>
          </a:p>
          <a:p>
            <a:pPr indent="0" lvl="0" marL="457200" rtl="0" algn="l">
              <a:lnSpc>
                <a:spcPct val="90000"/>
              </a:lnSpc>
              <a:spcBef>
                <a:spcPts val="1000"/>
              </a:spcBef>
              <a:spcAft>
                <a:spcPts val="0"/>
              </a:spcAft>
              <a:buClr>
                <a:schemeClr val="dk1"/>
              </a:buClr>
              <a:buSzPct val="34375"/>
              <a:buFont typeface="Arial"/>
              <a:buNone/>
            </a:pPr>
            <a:r>
              <a:rPr lang="en-US">
                <a:latin typeface="Consolas"/>
                <a:ea typeface="Consolas"/>
                <a:cs typeface="Consolas"/>
                <a:sym typeface="Consolas"/>
              </a:rPr>
              <a:t>                ] </a:t>
            </a:r>
            <a:endParaRPr>
              <a:latin typeface="Consolas"/>
              <a:ea typeface="Consolas"/>
              <a:cs typeface="Consolas"/>
              <a:sym typeface="Consolas"/>
            </a:endParaRPr>
          </a:p>
          <a:p>
            <a:pPr indent="0" lvl="0" marL="457200" rtl="0" algn="l">
              <a:lnSpc>
                <a:spcPct val="90000"/>
              </a:lnSpc>
              <a:spcBef>
                <a:spcPts val="1000"/>
              </a:spcBef>
              <a:spcAft>
                <a:spcPts val="0"/>
              </a:spcAft>
              <a:buClr>
                <a:schemeClr val="dk1"/>
              </a:buClr>
              <a:buSzPct val="34375"/>
              <a:buFont typeface="Arial"/>
              <a:buNone/>
            </a:pPr>
            <a:r>
              <a:rPr lang="en-US">
                <a:latin typeface="Consolas"/>
                <a:ea typeface="Consolas"/>
                <a:cs typeface="Consolas"/>
                <a:sym typeface="Consolas"/>
              </a:rPr>
              <a:t>            }</a:t>
            </a:r>
            <a:endParaRPr/>
          </a:p>
          <a:p>
            <a:pPr indent="0" lvl="0" marL="0" rtl="0" algn="l">
              <a:lnSpc>
                <a:spcPct val="90000"/>
              </a:lnSpc>
              <a:spcBef>
                <a:spcPts val="1000"/>
              </a:spcBef>
              <a:spcAft>
                <a:spcPts val="0"/>
              </a:spcAft>
              <a:buSzPct val="102272"/>
              <a:buNone/>
            </a:pPr>
            <a:r>
              <a:t/>
            </a:r>
            <a:endParaRPr/>
          </a:p>
        </p:txBody>
      </p:sp>
      <p:sp>
        <p:nvSpPr>
          <p:cNvPr id="371" name="Google Shape;371;p4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43"/>
          <p:cNvSpPr txBox="1"/>
          <p:nvPr>
            <p:ph type="title"/>
          </p:nvPr>
        </p:nvSpPr>
        <p:spPr>
          <a:xfrm>
            <a:off x="838200" y="365125"/>
            <a:ext cx="10515600" cy="840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Fundamentals that underpin IPv6 - DHCPv6</a:t>
            </a:r>
            <a:endParaRPr/>
          </a:p>
        </p:txBody>
      </p:sp>
      <p:sp>
        <p:nvSpPr>
          <p:cNvPr id="378" name="Google Shape;378;p43"/>
          <p:cNvSpPr txBox="1"/>
          <p:nvPr>
            <p:ph idx="1" type="body"/>
          </p:nvPr>
        </p:nvSpPr>
        <p:spPr>
          <a:xfrm>
            <a:off x="801650" y="1205725"/>
            <a:ext cx="10515600" cy="4320900"/>
          </a:xfrm>
          <a:prstGeom prst="rect">
            <a:avLst/>
          </a:prstGeom>
          <a:noFill/>
          <a:ln>
            <a:noFill/>
          </a:ln>
        </p:spPr>
        <p:txBody>
          <a:bodyPr anchorCtr="0" anchor="t" bIns="45700" lIns="91425" spcFirstLastPara="1" rIns="91425" wrap="square" tIns="45700">
            <a:normAutofit fontScale="55000" lnSpcReduction="20000"/>
          </a:bodyPr>
          <a:lstStyle/>
          <a:p>
            <a:pPr indent="0" lvl="0" marL="457200" rtl="0" algn="l">
              <a:lnSpc>
                <a:spcPct val="90000"/>
              </a:lnSpc>
              <a:spcBef>
                <a:spcPts val="1000"/>
              </a:spcBef>
              <a:spcAft>
                <a:spcPts val="0"/>
              </a:spcAft>
              <a:buSzPct val="102272"/>
              <a:buNone/>
            </a:pPr>
            <a:br>
              <a:rPr lang="en-US">
                <a:latin typeface="Consolas"/>
                <a:ea typeface="Consolas"/>
                <a:cs typeface="Consolas"/>
                <a:sym typeface="Consolas"/>
              </a:rPr>
            </a:br>
            <a:r>
              <a:rPr lang="en-US">
                <a:latin typeface="Consolas"/>
                <a:ea typeface="Consolas"/>
                <a:cs typeface="Consolas"/>
                <a:sym typeface="Consolas"/>
              </a:rPr>
              <a:t>"reservations": [</a:t>
            </a:r>
            <a:endParaRPr>
              <a:latin typeface="Consolas"/>
              <a:ea typeface="Consolas"/>
              <a:cs typeface="Consolas"/>
              <a:sym typeface="Consolas"/>
            </a:endParaRPr>
          </a:p>
          <a:p>
            <a:pPr indent="0" lvl="0" marL="457200" rtl="0" algn="l">
              <a:lnSpc>
                <a:spcPct val="90000"/>
              </a:lnSpc>
              <a:spcBef>
                <a:spcPts val="1000"/>
              </a:spcBef>
              <a:spcAft>
                <a:spcPts val="0"/>
              </a:spcAft>
              <a:buSzPct val="102272"/>
              <a:buNone/>
            </a:pPr>
            <a:r>
              <a:rPr lang="en-US">
                <a:latin typeface="Consolas"/>
                <a:ea typeface="Consolas"/>
                <a:cs typeface="Consolas"/>
                <a:sym typeface="Consolas"/>
              </a:rPr>
              <a:t>            {</a:t>
            </a:r>
            <a:endParaRPr>
              <a:latin typeface="Consolas"/>
              <a:ea typeface="Consolas"/>
              <a:cs typeface="Consolas"/>
              <a:sym typeface="Consolas"/>
            </a:endParaRPr>
          </a:p>
          <a:p>
            <a:pPr indent="0" lvl="0" marL="457200" rtl="0" algn="l">
              <a:lnSpc>
                <a:spcPct val="90000"/>
              </a:lnSpc>
              <a:spcBef>
                <a:spcPts val="1000"/>
              </a:spcBef>
              <a:spcAft>
                <a:spcPts val="0"/>
              </a:spcAft>
              <a:buSzPct val="102272"/>
              <a:buNone/>
            </a:pPr>
            <a:r>
              <a:rPr lang="en-US">
                <a:latin typeface="Consolas"/>
                <a:ea typeface="Consolas"/>
                <a:cs typeface="Consolas"/>
                <a:sym typeface="Consolas"/>
              </a:rPr>
              <a:t>                "duid": </a:t>
            </a:r>
            <a:r>
              <a:rPr lang="en-US">
                <a:highlight>
                  <a:srgbClr val="6CBFDC"/>
                </a:highlight>
                <a:latin typeface="Consolas"/>
                <a:ea typeface="Consolas"/>
                <a:cs typeface="Consolas"/>
                <a:sym typeface="Consolas"/>
              </a:rPr>
              <a:t>"00:01:00:01:24:a8:d2:b1:00:50:56:8d:19:d1"</a:t>
            </a:r>
            <a:r>
              <a:rPr lang="en-US">
                <a:latin typeface="Consolas"/>
                <a:ea typeface="Consolas"/>
                <a:cs typeface="Consolas"/>
                <a:sym typeface="Consolas"/>
              </a:rPr>
              <a:t>,</a:t>
            </a:r>
            <a:endParaRPr>
              <a:latin typeface="Consolas"/>
              <a:ea typeface="Consolas"/>
              <a:cs typeface="Consolas"/>
              <a:sym typeface="Consolas"/>
            </a:endParaRPr>
          </a:p>
          <a:p>
            <a:pPr indent="0" lvl="0" marL="457200" rtl="0" algn="l">
              <a:lnSpc>
                <a:spcPct val="90000"/>
              </a:lnSpc>
              <a:spcBef>
                <a:spcPts val="1000"/>
              </a:spcBef>
              <a:spcAft>
                <a:spcPts val="0"/>
              </a:spcAft>
              <a:buSzPct val="102272"/>
              <a:buNone/>
            </a:pPr>
            <a:r>
              <a:rPr lang="en-US">
                <a:latin typeface="Consolas"/>
                <a:ea typeface="Consolas"/>
                <a:cs typeface="Consolas"/>
                <a:sym typeface="Consolas"/>
              </a:rPr>
              <a:t>                "hostname": "burp.robbs.casa.",</a:t>
            </a:r>
            <a:endParaRPr>
              <a:latin typeface="Consolas"/>
              <a:ea typeface="Consolas"/>
              <a:cs typeface="Consolas"/>
              <a:sym typeface="Consolas"/>
            </a:endParaRPr>
          </a:p>
          <a:p>
            <a:pPr indent="0" lvl="0" marL="457200" rtl="0" algn="l">
              <a:lnSpc>
                <a:spcPct val="90000"/>
              </a:lnSpc>
              <a:spcBef>
                <a:spcPts val="1000"/>
              </a:spcBef>
              <a:spcAft>
                <a:spcPts val="0"/>
              </a:spcAft>
              <a:buSzPct val="102272"/>
              <a:buNone/>
            </a:pPr>
            <a:r>
              <a:rPr lang="en-US">
                <a:latin typeface="Consolas"/>
                <a:ea typeface="Consolas"/>
                <a:cs typeface="Consolas"/>
                <a:sym typeface="Consolas"/>
              </a:rPr>
              <a:t>                "ip-addresses": [ "2001:db8:401:a000::00bb" ],</a:t>
            </a:r>
            <a:endParaRPr>
              <a:latin typeface="Consolas"/>
              <a:ea typeface="Consolas"/>
              <a:cs typeface="Consolas"/>
              <a:sym typeface="Consolas"/>
            </a:endParaRPr>
          </a:p>
          <a:p>
            <a:pPr indent="0" lvl="0" marL="457200" rtl="0" algn="l">
              <a:lnSpc>
                <a:spcPct val="90000"/>
              </a:lnSpc>
              <a:spcBef>
                <a:spcPts val="1000"/>
              </a:spcBef>
              <a:spcAft>
                <a:spcPts val="0"/>
              </a:spcAft>
              <a:buSzPct val="102272"/>
              <a:buNone/>
            </a:pPr>
            <a:r>
              <a:rPr lang="en-US">
                <a:latin typeface="Consolas"/>
                <a:ea typeface="Consolas"/>
                <a:cs typeface="Consolas"/>
                <a:sym typeface="Consolas"/>
              </a:rPr>
              <a:t>                "</a:t>
            </a:r>
            <a:r>
              <a:rPr lang="en-US">
                <a:highlight>
                  <a:srgbClr val="6CBFDC"/>
                </a:highlight>
                <a:latin typeface="Consolas"/>
                <a:ea typeface="Consolas"/>
                <a:cs typeface="Consolas"/>
                <a:sym typeface="Consolas"/>
              </a:rPr>
              <a:t>option-data</a:t>
            </a:r>
            <a:r>
              <a:rPr lang="en-US">
                <a:latin typeface="Consolas"/>
                <a:ea typeface="Consolas"/>
                <a:cs typeface="Consolas"/>
                <a:sym typeface="Consolas"/>
              </a:rPr>
              <a:t>": [</a:t>
            </a:r>
            <a:endParaRPr>
              <a:latin typeface="Consolas"/>
              <a:ea typeface="Consolas"/>
              <a:cs typeface="Consolas"/>
              <a:sym typeface="Consolas"/>
            </a:endParaRPr>
          </a:p>
          <a:p>
            <a:pPr indent="0" lvl="0" marL="457200" rtl="0" algn="l">
              <a:lnSpc>
                <a:spcPct val="90000"/>
              </a:lnSpc>
              <a:spcBef>
                <a:spcPts val="1000"/>
              </a:spcBef>
              <a:spcAft>
                <a:spcPts val="0"/>
              </a:spcAft>
              <a:buSzPct val="102272"/>
              <a:buNone/>
            </a:pPr>
            <a:r>
              <a:rPr lang="en-US">
                <a:latin typeface="Consolas"/>
                <a:ea typeface="Consolas"/>
                <a:cs typeface="Consolas"/>
                <a:sym typeface="Consolas"/>
              </a:rPr>
              <a:t>                    {</a:t>
            </a:r>
            <a:endParaRPr>
              <a:latin typeface="Consolas"/>
              <a:ea typeface="Consolas"/>
              <a:cs typeface="Consolas"/>
              <a:sym typeface="Consolas"/>
            </a:endParaRPr>
          </a:p>
          <a:p>
            <a:pPr indent="0" lvl="0" marL="457200" rtl="0" algn="l">
              <a:lnSpc>
                <a:spcPct val="90000"/>
              </a:lnSpc>
              <a:spcBef>
                <a:spcPts val="1000"/>
              </a:spcBef>
              <a:spcAft>
                <a:spcPts val="0"/>
              </a:spcAft>
              <a:buSzPct val="102272"/>
              <a:buNone/>
            </a:pPr>
            <a:r>
              <a:rPr lang="en-US">
                <a:latin typeface="Consolas"/>
                <a:ea typeface="Consolas"/>
                <a:cs typeface="Consolas"/>
                <a:sym typeface="Consolas"/>
              </a:rPr>
              <a:t>                        "name": "dns-servers",</a:t>
            </a:r>
            <a:endParaRPr>
              <a:latin typeface="Consolas"/>
              <a:ea typeface="Consolas"/>
              <a:cs typeface="Consolas"/>
              <a:sym typeface="Consolas"/>
            </a:endParaRPr>
          </a:p>
          <a:p>
            <a:pPr indent="0" lvl="0" marL="457200" rtl="0" algn="l">
              <a:lnSpc>
                <a:spcPct val="90000"/>
              </a:lnSpc>
              <a:spcBef>
                <a:spcPts val="1000"/>
              </a:spcBef>
              <a:spcAft>
                <a:spcPts val="0"/>
              </a:spcAft>
              <a:buSzPct val="102272"/>
              <a:buNone/>
            </a:pPr>
            <a:r>
              <a:rPr lang="en-US">
                <a:latin typeface="Consolas"/>
                <a:ea typeface="Consolas"/>
                <a:cs typeface="Consolas"/>
                <a:sym typeface="Consolas"/>
              </a:rPr>
              <a:t>                        "data": "2001:db8:401:a000::53"</a:t>
            </a:r>
            <a:endParaRPr>
              <a:latin typeface="Consolas"/>
              <a:ea typeface="Consolas"/>
              <a:cs typeface="Consolas"/>
              <a:sym typeface="Consolas"/>
            </a:endParaRPr>
          </a:p>
          <a:p>
            <a:pPr indent="0" lvl="0" marL="457200" rtl="0" algn="l">
              <a:lnSpc>
                <a:spcPct val="90000"/>
              </a:lnSpc>
              <a:spcBef>
                <a:spcPts val="1000"/>
              </a:spcBef>
              <a:spcAft>
                <a:spcPts val="0"/>
              </a:spcAft>
              <a:buSzPct val="102272"/>
              <a:buNone/>
            </a:pPr>
            <a:r>
              <a:rPr lang="en-US">
                <a:latin typeface="Consolas"/>
                <a:ea typeface="Consolas"/>
                <a:cs typeface="Consolas"/>
                <a:sym typeface="Consolas"/>
              </a:rPr>
              <a:t>                    }</a:t>
            </a:r>
            <a:endParaRPr>
              <a:latin typeface="Consolas"/>
              <a:ea typeface="Consolas"/>
              <a:cs typeface="Consolas"/>
              <a:sym typeface="Consolas"/>
            </a:endParaRPr>
          </a:p>
          <a:p>
            <a:pPr indent="0" lvl="0" marL="457200" rtl="0" algn="l">
              <a:lnSpc>
                <a:spcPct val="90000"/>
              </a:lnSpc>
              <a:spcBef>
                <a:spcPts val="1000"/>
              </a:spcBef>
              <a:spcAft>
                <a:spcPts val="0"/>
              </a:spcAft>
              <a:buSzPct val="102272"/>
              <a:buNone/>
            </a:pPr>
            <a:r>
              <a:rPr lang="en-US">
                <a:latin typeface="Consolas"/>
                <a:ea typeface="Consolas"/>
                <a:cs typeface="Consolas"/>
                <a:sym typeface="Consolas"/>
              </a:rPr>
              <a:t>                ] </a:t>
            </a:r>
            <a:endParaRPr>
              <a:latin typeface="Consolas"/>
              <a:ea typeface="Consolas"/>
              <a:cs typeface="Consolas"/>
              <a:sym typeface="Consolas"/>
            </a:endParaRPr>
          </a:p>
          <a:p>
            <a:pPr indent="0" lvl="0" marL="457200" rtl="0" algn="l">
              <a:lnSpc>
                <a:spcPct val="90000"/>
              </a:lnSpc>
              <a:spcBef>
                <a:spcPts val="1000"/>
              </a:spcBef>
              <a:spcAft>
                <a:spcPts val="0"/>
              </a:spcAft>
              <a:buSzPct val="102272"/>
              <a:buNone/>
            </a:pPr>
            <a:r>
              <a:rPr lang="en-US">
                <a:latin typeface="Consolas"/>
                <a:ea typeface="Consolas"/>
                <a:cs typeface="Consolas"/>
                <a:sym typeface="Consolas"/>
              </a:rPr>
              <a:t>            }</a:t>
            </a:r>
            <a:endParaRPr/>
          </a:p>
          <a:p>
            <a:pPr indent="0" lvl="0" marL="0" rtl="0" algn="l">
              <a:lnSpc>
                <a:spcPct val="90000"/>
              </a:lnSpc>
              <a:spcBef>
                <a:spcPts val="1000"/>
              </a:spcBef>
              <a:spcAft>
                <a:spcPts val="0"/>
              </a:spcAft>
              <a:buSzPct val="102272"/>
              <a:buNone/>
            </a:pPr>
            <a:r>
              <a:t/>
            </a:r>
            <a:endParaRPr/>
          </a:p>
        </p:txBody>
      </p:sp>
      <p:sp>
        <p:nvSpPr>
          <p:cNvPr id="379" name="Google Shape;379;p4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44"/>
          <p:cNvSpPr txBox="1"/>
          <p:nvPr>
            <p:ph type="title"/>
          </p:nvPr>
        </p:nvSpPr>
        <p:spPr>
          <a:xfrm>
            <a:off x="838200" y="365125"/>
            <a:ext cx="10515600" cy="840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en-US"/>
              <a:t>Fundamentals that underpin IPv6 - DHCPv6 </a:t>
            </a:r>
            <a:endParaRPr/>
          </a:p>
        </p:txBody>
      </p:sp>
      <p:sp>
        <p:nvSpPr>
          <p:cNvPr id="386" name="Google Shape;386;p44"/>
          <p:cNvSpPr txBox="1"/>
          <p:nvPr>
            <p:ph idx="1" type="body"/>
          </p:nvPr>
        </p:nvSpPr>
        <p:spPr>
          <a:xfrm>
            <a:off x="801650" y="1205725"/>
            <a:ext cx="10515600" cy="432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en-US"/>
              <a:t>Client reservations - DUID vs MAC</a:t>
            </a:r>
            <a:endParaRPr/>
          </a:p>
          <a:p>
            <a:pPr indent="-342900" lvl="0" marL="457200" rtl="0" algn="l">
              <a:lnSpc>
                <a:spcPct val="90000"/>
              </a:lnSpc>
              <a:spcBef>
                <a:spcPts val="1000"/>
              </a:spcBef>
              <a:spcAft>
                <a:spcPts val="0"/>
              </a:spcAft>
              <a:buSzPts val="1800"/>
              <a:buChar char="-"/>
            </a:pPr>
            <a:r>
              <a:rPr lang="en-US"/>
              <a:t>Up to personal preferences</a:t>
            </a:r>
            <a:endParaRPr/>
          </a:p>
          <a:p>
            <a:pPr indent="-342900" lvl="0" marL="457200" rtl="0" algn="l">
              <a:lnSpc>
                <a:spcPct val="90000"/>
              </a:lnSpc>
              <a:spcBef>
                <a:spcPts val="0"/>
              </a:spcBef>
              <a:spcAft>
                <a:spcPts val="0"/>
              </a:spcAft>
              <a:buSzPts val="1800"/>
              <a:buChar char="-"/>
            </a:pPr>
            <a:r>
              <a:rPr lang="en-US"/>
              <a:t>DUIDs can be problematic to debug when OSes are cloned or multiple relays are involved.</a:t>
            </a:r>
            <a:endParaRPr/>
          </a:p>
          <a:p>
            <a:pPr indent="-342900" lvl="0" marL="457200" rtl="0" algn="l">
              <a:lnSpc>
                <a:spcPct val="90000"/>
              </a:lnSpc>
              <a:spcBef>
                <a:spcPts val="0"/>
              </a:spcBef>
              <a:spcAft>
                <a:spcPts val="0"/>
              </a:spcAft>
              <a:buSzPts val="1800"/>
              <a:buChar char="-"/>
            </a:pPr>
            <a:r>
              <a:rPr lang="en-US"/>
              <a:t>MACs can be cloned or changed ( VMs and such )</a:t>
            </a:r>
            <a:endParaRPr/>
          </a:p>
          <a:p>
            <a:pPr indent="-342900" lvl="0" marL="457200" rtl="0" algn="l">
              <a:lnSpc>
                <a:spcPct val="90000"/>
              </a:lnSpc>
              <a:spcBef>
                <a:spcPts val="0"/>
              </a:spcBef>
              <a:spcAft>
                <a:spcPts val="0"/>
              </a:spcAft>
              <a:buSzPts val="1800"/>
              <a:buChar char="-"/>
            </a:pPr>
            <a:r>
              <a:rPr lang="en-US"/>
              <a:t>Local segment DUIDs are elegant 4 types to use</a:t>
            </a:r>
            <a:endParaRPr/>
          </a:p>
          <a:p>
            <a:pPr indent="-342900" lvl="0" marL="457200" rtl="0" algn="l">
              <a:lnSpc>
                <a:spcPct val="90000"/>
              </a:lnSpc>
              <a:spcBef>
                <a:spcPts val="0"/>
              </a:spcBef>
              <a:spcAft>
                <a:spcPts val="0"/>
              </a:spcAft>
              <a:buSzPts val="1800"/>
              <a:buChar char="-"/>
            </a:pPr>
            <a:r>
              <a:rPr lang="en-US"/>
              <a:t>The choice is up to what works best for you…</a:t>
            </a:r>
            <a:endParaRPr/>
          </a:p>
        </p:txBody>
      </p:sp>
      <p:sp>
        <p:nvSpPr>
          <p:cNvPr id="387" name="Google Shape;387;p4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45"/>
          <p:cNvSpPr txBox="1"/>
          <p:nvPr>
            <p:ph type="title"/>
          </p:nvPr>
        </p:nvSpPr>
        <p:spPr>
          <a:xfrm>
            <a:off x="838200" y="365125"/>
            <a:ext cx="10515600" cy="840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en-US"/>
              <a:t>Fundamentals that underpin IPv6 - DHCPv6 </a:t>
            </a:r>
            <a:endParaRPr/>
          </a:p>
        </p:txBody>
      </p:sp>
      <p:sp>
        <p:nvSpPr>
          <p:cNvPr id="394" name="Google Shape;394;p45"/>
          <p:cNvSpPr txBox="1"/>
          <p:nvPr>
            <p:ph idx="1" type="body"/>
          </p:nvPr>
        </p:nvSpPr>
        <p:spPr>
          <a:xfrm>
            <a:off x="801650" y="1205725"/>
            <a:ext cx="10515600" cy="432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en-US"/>
              <a:t>Prefix Delegations - PD</a:t>
            </a:r>
            <a:endParaRPr/>
          </a:p>
          <a:p>
            <a:pPr indent="-342900" lvl="0" marL="457200" rtl="0" algn="l">
              <a:lnSpc>
                <a:spcPct val="90000"/>
              </a:lnSpc>
              <a:spcBef>
                <a:spcPts val="1000"/>
              </a:spcBef>
              <a:spcAft>
                <a:spcPts val="0"/>
              </a:spcAft>
              <a:buSzPts val="1800"/>
              <a:buChar char="•"/>
            </a:pPr>
            <a:r>
              <a:rPr lang="en-US"/>
              <a:t>Not practical to try to assign prefixes manually when working at scale in IPv6 space.</a:t>
            </a:r>
            <a:endParaRPr/>
          </a:p>
          <a:p>
            <a:pPr indent="-342900" lvl="0" marL="457200" rtl="0" algn="l">
              <a:lnSpc>
                <a:spcPct val="90000"/>
              </a:lnSpc>
              <a:spcBef>
                <a:spcPts val="0"/>
              </a:spcBef>
              <a:spcAft>
                <a:spcPts val="0"/>
              </a:spcAft>
              <a:buSzPts val="1800"/>
              <a:buChar char="•"/>
            </a:pPr>
            <a:r>
              <a:rPr lang="en-US"/>
              <a:t>ISP hands off a /48 /56 /60 /64 (“depends” - recall ARIN guidance )</a:t>
            </a:r>
            <a:endParaRPr/>
          </a:p>
          <a:p>
            <a:pPr indent="-342900" lvl="0" marL="457200" rtl="0" algn="l">
              <a:lnSpc>
                <a:spcPct val="90000"/>
              </a:lnSpc>
              <a:spcBef>
                <a:spcPts val="0"/>
              </a:spcBef>
              <a:spcAft>
                <a:spcPts val="0"/>
              </a:spcAft>
              <a:buSzPts val="1800"/>
              <a:buChar char="•"/>
            </a:pPr>
            <a:r>
              <a:rPr lang="en-US"/>
              <a:t>Your local network can now allocate out of this prefix to clients.</a:t>
            </a:r>
            <a:endParaRPr/>
          </a:p>
        </p:txBody>
      </p:sp>
      <p:sp>
        <p:nvSpPr>
          <p:cNvPr id="395" name="Google Shape;395;p4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4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402" name="Google Shape;402;p46">
            <a:hlinkClick r:id="rId3"/>
          </p:cNvPr>
          <p:cNvPicPr preferRelativeResize="0"/>
          <p:nvPr/>
        </p:nvPicPr>
        <p:blipFill rotWithShape="1">
          <a:blip r:embed="rId4">
            <a:alphaModFix/>
          </a:blip>
          <a:srcRect b="0" l="0" r="0" t="0"/>
          <a:stretch/>
        </p:blipFill>
        <p:spPr>
          <a:xfrm>
            <a:off x="1227150" y="244525"/>
            <a:ext cx="8305801" cy="625344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47"/>
          <p:cNvSpPr txBox="1"/>
          <p:nvPr>
            <p:ph type="title"/>
          </p:nvPr>
        </p:nvSpPr>
        <p:spPr>
          <a:xfrm>
            <a:off x="838200" y="365125"/>
            <a:ext cx="10515600" cy="840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That was a just a bit…</a:t>
            </a:r>
            <a:endParaRPr/>
          </a:p>
        </p:txBody>
      </p:sp>
      <p:sp>
        <p:nvSpPr>
          <p:cNvPr id="409" name="Google Shape;409;p47"/>
          <p:cNvSpPr txBox="1"/>
          <p:nvPr>
            <p:ph idx="1" type="body"/>
          </p:nvPr>
        </p:nvSpPr>
        <p:spPr>
          <a:xfrm>
            <a:off x="801650" y="1205725"/>
            <a:ext cx="10515600" cy="432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en-US"/>
              <a:t>Questions and Discussion?</a:t>
            </a:r>
            <a:endParaRPr/>
          </a:p>
        </p:txBody>
      </p:sp>
      <p:sp>
        <p:nvSpPr>
          <p:cNvPr id="410" name="Google Shape;410;p4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7"/>
          <p:cNvSpPr txBox="1"/>
          <p:nvPr>
            <p:ph type="title"/>
          </p:nvPr>
        </p:nvSpPr>
        <p:spPr>
          <a:xfrm>
            <a:off x="838200" y="365125"/>
            <a:ext cx="10515600" cy="840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IPv6 - Fundamentals</a:t>
            </a:r>
            <a:endParaRPr/>
          </a:p>
        </p:txBody>
      </p:sp>
      <p:sp>
        <p:nvSpPr>
          <p:cNvPr id="85" name="Google Shape;85;p7"/>
          <p:cNvSpPr txBox="1"/>
          <p:nvPr>
            <p:ph idx="1" type="body"/>
          </p:nvPr>
        </p:nvSpPr>
        <p:spPr>
          <a:xfrm>
            <a:off x="801650" y="1205725"/>
            <a:ext cx="10515600" cy="4320900"/>
          </a:xfrm>
          <a:prstGeom prst="rect">
            <a:avLst/>
          </a:prstGeom>
          <a:noFill/>
          <a:ln>
            <a:noFill/>
          </a:ln>
        </p:spPr>
        <p:txBody>
          <a:bodyPr anchorCtr="0" anchor="t" bIns="45700" lIns="91425" spcFirstLastPara="1" rIns="91425" wrap="square" tIns="45700">
            <a:normAutofit/>
          </a:bodyPr>
          <a:lstStyle/>
          <a:p>
            <a:pPr indent="0" lvl="0" marL="457200" rtl="0" algn="l">
              <a:lnSpc>
                <a:spcPct val="90000"/>
              </a:lnSpc>
              <a:spcBef>
                <a:spcPts val="0"/>
              </a:spcBef>
              <a:spcAft>
                <a:spcPts val="0"/>
              </a:spcAft>
              <a:buSzPts val="1800"/>
              <a:buNone/>
            </a:pPr>
            <a:r>
              <a:t/>
            </a:r>
            <a:endParaRPr/>
          </a:p>
          <a:p>
            <a:pPr indent="0" lvl="0" marL="457200" rtl="0" algn="l">
              <a:lnSpc>
                <a:spcPct val="90000"/>
              </a:lnSpc>
              <a:spcBef>
                <a:spcPts val="0"/>
              </a:spcBef>
              <a:spcAft>
                <a:spcPts val="0"/>
              </a:spcAft>
              <a:buSzPts val="1800"/>
              <a:buNone/>
            </a:pPr>
            <a:r>
              <a:t/>
            </a:r>
            <a:endParaRPr/>
          </a:p>
          <a:p>
            <a:pPr indent="-228600" lvl="0" marL="228600" rtl="0" algn="l">
              <a:lnSpc>
                <a:spcPct val="90000"/>
              </a:lnSpc>
              <a:spcBef>
                <a:spcPts val="0"/>
              </a:spcBef>
              <a:spcAft>
                <a:spcPts val="0"/>
              </a:spcAft>
              <a:buClr>
                <a:schemeClr val="dk1"/>
              </a:buClr>
              <a:buSzPts val="2800"/>
              <a:buChar char="•"/>
            </a:pPr>
            <a:r>
              <a:rPr lang="en-US"/>
              <a:t>This discussion attempts to contain:</a:t>
            </a:r>
            <a:endParaRPr/>
          </a:p>
          <a:p>
            <a:pPr indent="-228600" lvl="1" marL="685800" rtl="0" algn="l">
              <a:lnSpc>
                <a:spcPct val="90000"/>
              </a:lnSpc>
              <a:spcBef>
                <a:spcPts val="500"/>
              </a:spcBef>
              <a:spcAft>
                <a:spcPts val="0"/>
              </a:spcAft>
              <a:buClr>
                <a:schemeClr val="dk1"/>
              </a:buClr>
              <a:buSzPts val="2400"/>
              <a:buChar char="•"/>
            </a:pPr>
            <a:r>
              <a:rPr lang="en-US"/>
              <a:t>Fundamentals that underpin IPv6</a:t>
            </a:r>
            <a:endParaRPr/>
          </a:p>
          <a:p>
            <a:pPr indent="-190500" lvl="1" marL="685800" rtl="0" algn="l">
              <a:lnSpc>
                <a:spcPct val="90000"/>
              </a:lnSpc>
              <a:spcBef>
                <a:spcPts val="500"/>
              </a:spcBef>
              <a:spcAft>
                <a:spcPts val="0"/>
              </a:spcAft>
              <a:buSzPts val="1800"/>
              <a:buChar char="•"/>
            </a:pPr>
            <a:r>
              <a:rPr lang="en-US"/>
              <a:t>Addressing nuances and subnet allocations</a:t>
            </a:r>
            <a:endParaRPr/>
          </a:p>
          <a:p>
            <a:pPr indent="0" lvl="0" marL="914400" rtl="0" algn="l">
              <a:lnSpc>
                <a:spcPct val="130000"/>
              </a:lnSpc>
              <a:spcBef>
                <a:spcPts val="1100"/>
              </a:spcBef>
              <a:spcAft>
                <a:spcPts val="1100"/>
              </a:spcAft>
              <a:buSzPts val="1800"/>
              <a:buNone/>
            </a:pPr>
            <a:r>
              <a:t/>
            </a:r>
            <a:endParaRPr/>
          </a:p>
        </p:txBody>
      </p:sp>
      <p:sp>
        <p:nvSpPr>
          <p:cNvPr id="86" name="Google Shape;86;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9/26/18</a:t>
            </a:r>
            <a:endParaRPr/>
          </a:p>
        </p:txBody>
      </p:sp>
      <p:sp>
        <p:nvSpPr>
          <p:cNvPr id="87" name="Google Shape;87;p7"/>
          <p:cNvSpPr txBox="1"/>
          <p:nvPr>
            <p:ph idx="11" type="ftr"/>
          </p:nvPr>
        </p:nvSpPr>
        <p:spPr>
          <a:xfrm>
            <a:off x="3889310" y="6352300"/>
            <a:ext cx="434029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 2019, Engagement and Performance Operations Center (EPOC)</a:t>
            </a:r>
            <a:endParaRPr/>
          </a:p>
        </p:txBody>
      </p:sp>
      <p:sp>
        <p:nvSpPr>
          <p:cNvPr id="88" name="Google Shape;88;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8"/>
          <p:cNvSpPr txBox="1"/>
          <p:nvPr>
            <p:ph type="title"/>
          </p:nvPr>
        </p:nvSpPr>
        <p:spPr>
          <a:xfrm>
            <a:off x="838200" y="365125"/>
            <a:ext cx="10515600" cy="840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Fundamentals that underpin IPv6 - History</a:t>
            </a:r>
            <a:endParaRPr/>
          </a:p>
        </p:txBody>
      </p:sp>
      <p:sp>
        <p:nvSpPr>
          <p:cNvPr id="95" name="Google Shape;95;p8"/>
          <p:cNvSpPr txBox="1"/>
          <p:nvPr>
            <p:ph idx="1" type="body"/>
          </p:nvPr>
        </p:nvSpPr>
        <p:spPr>
          <a:xfrm>
            <a:off x="801650" y="1205725"/>
            <a:ext cx="10515600" cy="4320900"/>
          </a:xfrm>
          <a:prstGeom prst="rect">
            <a:avLst/>
          </a:prstGeom>
          <a:noFill/>
          <a:ln>
            <a:noFill/>
          </a:ln>
        </p:spPr>
        <p:txBody>
          <a:bodyPr anchorCtr="0" anchor="t" bIns="45700" lIns="91425" spcFirstLastPara="1" rIns="91425" wrap="square" tIns="45700">
            <a:normAutofit fontScale="85000" lnSpcReduction="20000"/>
          </a:bodyPr>
          <a:lstStyle/>
          <a:p>
            <a:pPr indent="0" lvl="0" marL="457200" rtl="0" algn="l">
              <a:lnSpc>
                <a:spcPct val="90000"/>
              </a:lnSpc>
              <a:spcBef>
                <a:spcPts val="1000"/>
              </a:spcBef>
              <a:spcAft>
                <a:spcPts val="0"/>
              </a:spcAft>
              <a:buSzPct val="66176"/>
              <a:buNone/>
            </a:pPr>
            <a:r>
              <a:t/>
            </a:r>
            <a:endParaRPr/>
          </a:p>
          <a:p>
            <a:pPr indent="-325755" lvl="0" marL="457200" rtl="0" algn="l">
              <a:lnSpc>
                <a:spcPct val="90000"/>
              </a:lnSpc>
              <a:spcBef>
                <a:spcPts val="1000"/>
              </a:spcBef>
              <a:spcAft>
                <a:spcPts val="0"/>
              </a:spcAft>
              <a:buSzPct val="56250"/>
              <a:buChar char="•"/>
            </a:pPr>
            <a:r>
              <a:rPr lang="en-US"/>
              <a:t>IPv6 adds to the most recent version of the Internet Protocol we all know and use ( the IP in TCP/IP ) </a:t>
            </a:r>
            <a:endParaRPr/>
          </a:p>
          <a:p>
            <a:pPr indent="0" lvl="0" marL="457200" rtl="0" algn="l">
              <a:lnSpc>
                <a:spcPct val="90000"/>
              </a:lnSpc>
              <a:spcBef>
                <a:spcPts val="1000"/>
              </a:spcBef>
              <a:spcAft>
                <a:spcPts val="0"/>
              </a:spcAft>
              <a:buSzPct val="66176"/>
              <a:buNone/>
            </a:pPr>
            <a:r>
              <a:t/>
            </a:r>
            <a:endParaRPr/>
          </a:p>
          <a:p>
            <a:pPr indent="-325755" lvl="0" marL="457200" rtl="0" algn="l">
              <a:lnSpc>
                <a:spcPct val="90000"/>
              </a:lnSpc>
              <a:spcBef>
                <a:spcPts val="1000"/>
              </a:spcBef>
              <a:spcAft>
                <a:spcPts val="0"/>
              </a:spcAft>
              <a:buSzPct val="56250"/>
              <a:buChar char="•"/>
            </a:pPr>
            <a:r>
              <a:rPr lang="en-US"/>
              <a:t>IETF draft in 1998 to help solve the impending IPv4 exhaustion issues.  ( Ratification in 2017 ).</a:t>
            </a:r>
            <a:endParaRPr/>
          </a:p>
          <a:p>
            <a:pPr indent="0" lvl="0" marL="457200" rtl="0" algn="l">
              <a:lnSpc>
                <a:spcPct val="90000"/>
              </a:lnSpc>
              <a:spcBef>
                <a:spcPts val="1000"/>
              </a:spcBef>
              <a:spcAft>
                <a:spcPts val="0"/>
              </a:spcAft>
              <a:buSzPct val="66176"/>
              <a:buNone/>
            </a:pPr>
            <a:r>
              <a:t/>
            </a:r>
            <a:endParaRPr/>
          </a:p>
          <a:p>
            <a:pPr indent="-313094" lvl="0" marL="457200" rtl="0" algn="l">
              <a:lnSpc>
                <a:spcPct val="90000"/>
              </a:lnSpc>
              <a:spcBef>
                <a:spcPts val="1000"/>
              </a:spcBef>
              <a:spcAft>
                <a:spcPts val="0"/>
              </a:spcAft>
              <a:buSzPct val="52777"/>
              <a:buChar char="•"/>
            </a:pPr>
            <a:r>
              <a:rPr lang="en-US" sz="2964" u="sng">
                <a:solidFill>
                  <a:schemeClr val="hlink"/>
                </a:solidFill>
                <a:hlinkClick r:id="rId3"/>
              </a:rPr>
              <a:t>M-21-07.pdf</a:t>
            </a:r>
            <a:r>
              <a:rPr lang="en-US"/>
              <a:t>  </a:t>
            </a:r>
            <a:endParaRPr/>
          </a:p>
          <a:p>
            <a:pPr indent="0" lvl="0" marL="457200" rtl="0" algn="l">
              <a:lnSpc>
                <a:spcPct val="90000"/>
              </a:lnSpc>
              <a:spcBef>
                <a:spcPts val="1000"/>
              </a:spcBef>
              <a:spcAft>
                <a:spcPts val="0"/>
              </a:spcAft>
              <a:buSzPct val="66176"/>
              <a:buNone/>
            </a:pPr>
            <a:r>
              <a:rPr lang="en-US"/>
              <a:t>page 3: “ By 2025 80% Federal networks must be IPv6 </a:t>
            </a:r>
            <a:r>
              <a:rPr b="1" lang="en-US"/>
              <a:t>only</a:t>
            </a:r>
            <a:r>
              <a:rPr lang="en-US"/>
              <a:t>! “</a:t>
            </a:r>
            <a:endParaRPr/>
          </a:p>
          <a:p>
            <a:pPr indent="0" lvl="0" marL="457200" rtl="0" algn="l">
              <a:lnSpc>
                <a:spcPct val="90000"/>
              </a:lnSpc>
              <a:spcBef>
                <a:spcPts val="1000"/>
              </a:spcBef>
              <a:spcAft>
                <a:spcPts val="0"/>
              </a:spcAft>
              <a:buSzPct val="66176"/>
              <a:buNone/>
            </a:pPr>
            <a:r>
              <a:t/>
            </a:r>
            <a:endParaRPr/>
          </a:p>
          <a:p>
            <a:pPr indent="0" lvl="0" marL="457200" rtl="0" algn="r">
              <a:lnSpc>
                <a:spcPct val="90000"/>
              </a:lnSpc>
              <a:spcBef>
                <a:spcPts val="1000"/>
              </a:spcBef>
              <a:spcAft>
                <a:spcPts val="0"/>
              </a:spcAft>
              <a:buSzPct val="80580"/>
              <a:buNone/>
            </a:pPr>
            <a:r>
              <a:t/>
            </a:r>
            <a:endParaRPr sz="2628"/>
          </a:p>
        </p:txBody>
      </p:sp>
      <p:sp>
        <p:nvSpPr>
          <p:cNvPr id="96" name="Google Shape;96;p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9"/>
          <p:cNvSpPr txBox="1"/>
          <p:nvPr>
            <p:ph type="title"/>
          </p:nvPr>
        </p:nvSpPr>
        <p:spPr>
          <a:xfrm>
            <a:off x="838200" y="365125"/>
            <a:ext cx="10515600" cy="840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en-US"/>
              <a:t>Fundamentals that underpin IPv6 - size</a:t>
            </a:r>
            <a:endParaRPr/>
          </a:p>
        </p:txBody>
      </p:sp>
      <p:sp>
        <p:nvSpPr>
          <p:cNvPr id="103" name="Google Shape;103;p9"/>
          <p:cNvSpPr txBox="1"/>
          <p:nvPr>
            <p:ph idx="1" type="body"/>
          </p:nvPr>
        </p:nvSpPr>
        <p:spPr>
          <a:xfrm>
            <a:off x="801650" y="1205725"/>
            <a:ext cx="10515600" cy="4320900"/>
          </a:xfrm>
          <a:prstGeom prst="rect">
            <a:avLst/>
          </a:prstGeom>
          <a:noFill/>
          <a:ln>
            <a:noFill/>
          </a:ln>
        </p:spPr>
        <p:txBody>
          <a:bodyPr anchorCtr="0" anchor="t" bIns="45700" lIns="91425" spcFirstLastPara="1" rIns="91425" wrap="square" tIns="45700">
            <a:normAutofit fontScale="62500" lnSpcReduction="20000"/>
          </a:bodyPr>
          <a:lstStyle/>
          <a:p>
            <a:pPr indent="0" lvl="0" marL="457200" rtl="0" algn="l">
              <a:lnSpc>
                <a:spcPct val="90000"/>
              </a:lnSpc>
              <a:spcBef>
                <a:spcPts val="1000"/>
              </a:spcBef>
              <a:spcAft>
                <a:spcPts val="0"/>
              </a:spcAft>
              <a:buSzPct val="80357"/>
              <a:buNone/>
            </a:pPr>
            <a:r>
              <a:t/>
            </a:r>
            <a:endParaRPr/>
          </a:p>
          <a:p>
            <a:pPr indent="-300038" lvl="0" marL="457200" rtl="0" algn="l">
              <a:lnSpc>
                <a:spcPct val="90000"/>
              </a:lnSpc>
              <a:spcBef>
                <a:spcPts val="1000"/>
              </a:spcBef>
              <a:spcAft>
                <a:spcPts val="0"/>
              </a:spcAft>
              <a:buSzPct val="56250"/>
              <a:buChar char="•"/>
            </a:pPr>
            <a:r>
              <a:rPr lang="en-US"/>
              <a:t>IPv6 addressing is beyond vast at 2^128 ( 340 undecillion ) addresses**</a:t>
            </a:r>
            <a:endParaRPr/>
          </a:p>
          <a:p>
            <a:pPr indent="-300038" lvl="1" marL="914400" rtl="0" algn="l">
              <a:lnSpc>
                <a:spcPct val="90000"/>
              </a:lnSpc>
              <a:spcBef>
                <a:spcPts val="0"/>
              </a:spcBef>
              <a:spcAft>
                <a:spcPts val="0"/>
              </a:spcAft>
              <a:buSzPct val="56250"/>
              <a:buChar char="•"/>
            </a:pPr>
            <a:r>
              <a:rPr lang="en-US"/>
              <a:t>340 undecillion - in the range of atoms in the entire earth.</a:t>
            </a:r>
            <a:endParaRPr/>
          </a:p>
          <a:p>
            <a:pPr indent="-300038" lvl="1" marL="914400" rtl="0" algn="l">
              <a:lnSpc>
                <a:spcPct val="90000"/>
              </a:lnSpc>
              <a:spcBef>
                <a:spcPts val="0"/>
              </a:spcBef>
              <a:spcAft>
                <a:spcPts val="0"/>
              </a:spcAft>
              <a:buSzPct val="56250"/>
              <a:buChar char="•"/>
            </a:pPr>
            <a:r>
              <a:rPr lang="en-US"/>
              <a:t>A job that paid 390 trillion dollars/hr: one would have to work 24 x 7 x 365 for about 100 quadrillion years to earn 340 undecillion dollars (same timeframe as comfortable retirement these days).</a:t>
            </a:r>
            <a:endParaRPr/>
          </a:p>
          <a:p>
            <a:pPr indent="0" lvl="0" marL="914400" rtl="0" algn="l">
              <a:lnSpc>
                <a:spcPct val="90000"/>
              </a:lnSpc>
              <a:spcBef>
                <a:spcPts val="1000"/>
              </a:spcBef>
              <a:spcAft>
                <a:spcPts val="0"/>
              </a:spcAft>
              <a:buSzPct val="80357"/>
              <a:buNone/>
            </a:pPr>
            <a:r>
              <a:t/>
            </a:r>
            <a:endParaRPr/>
          </a:p>
          <a:p>
            <a:pPr indent="-300038" lvl="0" marL="457200" rtl="0" algn="l">
              <a:lnSpc>
                <a:spcPct val="90000"/>
              </a:lnSpc>
              <a:spcBef>
                <a:spcPts val="1000"/>
              </a:spcBef>
              <a:spcAft>
                <a:spcPts val="0"/>
              </a:spcAft>
              <a:buSzPct val="56250"/>
              <a:buChar char="•"/>
            </a:pPr>
            <a:r>
              <a:rPr lang="en-US"/>
              <a:t>IPv4 is sitting at ~4.3 billion** addresses</a:t>
            </a:r>
            <a:endParaRPr/>
          </a:p>
          <a:p>
            <a:pPr indent="0" lvl="0" marL="457200" rtl="0" algn="l">
              <a:lnSpc>
                <a:spcPct val="90000"/>
              </a:lnSpc>
              <a:spcBef>
                <a:spcPts val="1000"/>
              </a:spcBef>
              <a:spcAft>
                <a:spcPts val="0"/>
              </a:spcAft>
              <a:buSzPct val="80357"/>
              <a:buNone/>
            </a:pPr>
            <a:r>
              <a:t/>
            </a:r>
            <a:endParaRPr/>
          </a:p>
          <a:p>
            <a:pPr indent="-300038" lvl="0" marL="457200" rtl="0" algn="l">
              <a:lnSpc>
                <a:spcPct val="90000"/>
              </a:lnSpc>
              <a:spcBef>
                <a:spcPts val="1000"/>
              </a:spcBef>
              <a:spcAft>
                <a:spcPts val="0"/>
              </a:spcAft>
              <a:buSzPct val="56250"/>
              <a:buChar char="•"/>
            </a:pPr>
            <a:r>
              <a:rPr lang="en-US" u="sng">
                <a:solidFill>
                  <a:schemeClr val="hlink"/>
                </a:solidFill>
                <a:hlinkClick r:id="rId3"/>
              </a:rPr>
              <a:t>Mandatory xkcd on IPv6</a:t>
            </a:r>
            <a:endParaRPr/>
          </a:p>
          <a:p>
            <a:pPr indent="0" lvl="0" marL="914400" rtl="0" algn="l">
              <a:lnSpc>
                <a:spcPct val="90000"/>
              </a:lnSpc>
              <a:spcBef>
                <a:spcPts val="1000"/>
              </a:spcBef>
              <a:spcAft>
                <a:spcPts val="0"/>
              </a:spcAft>
              <a:buClr>
                <a:schemeClr val="dk1"/>
              </a:buClr>
              <a:buSzPct val="34375"/>
              <a:buFont typeface="Arial"/>
              <a:buNone/>
            </a:pPr>
            <a:r>
              <a:t/>
            </a:r>
            <a:endParaRPr/>
          </a:p>
          <a:p>
            <a:pPr indent="0" lvl="0" marL="457200" rtl="0" algn="l">
              <a:lnSpc>
                <a:spcPct val="90000"/>
              </a:lnSpc>
              <a:spcBef>
                <a:spcPts val="1000"/>
              </a:spcBef>
              <a:spcAft>
                <a:spcPts val="0"/>
              </a:spcAft>
              <a:buClr>
                <a:schemeClr val="dk1"/>
              </a:buClr>
              <a:buSzPct val="34375"/>
              <a:buFont typeface="Arial"/>
              <a:buNone/>
            </a:pPr>
            <a:r>
              <a:rPr b="1" lang="en-US"/>
              <a:t>TL;DR</a:t>
            </a:r>
            <a:r>
              <a:rPr lang="en-US"/>
              <a:t> - We will have to work very hard to exhaust IPv6!</a:t>
            </a:r>
            <a:br>
              <a:rPr lang="en-US"/>
            </a:br>
            <a:endParaRPr/>
          </a:p>
          <a:p>
            <a:pPr indent="0" lvl="0" marL="457200" rtl="0" algn="r">
              <a:lnSpc>
                <a:spcPct val="90000"/>
              </a:lnSpc>
              <a:spcBef>
                <a:spcPts val="1000"/>
              </a:spcBef>
              <a:spcAft>
                <a:spcPts val="0"/>
              </a:spcAft>
              <a:buClr>
                <a:schemeClr val="dk1"/>
              </a:buClr>
              <a:buSzPct val="41847"/>
              <a:buFont typeface="Arial"/>
              <a:buNone/>
            </a:pPr>
            <a:r>
              <a:rPr lang="en-US" sz="2628"/>
              <a:t>** with some slack for special addresses etc… </a:t>
            </a:r>
            <a:endParaRPr b="1" sz="4400"/>
          </a:p>
        </p:txBody>
      </p:sp>
      <p:sp>
        <p:nvSpPr>
          <p:cNvPr id="104" name="Google Shape;104;p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0"/>
          <p:cNvSpPr txBox="1"/>
          <p:nvPr>
            <p:ph type="title"/>
          </p:nvPr>
        </p:nvSpPr>
        <p:spPr>
          <a:xfrm>
            <a:off x="838200" y="365125"/>
            <a:ext cx="10515600" cy="8406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45454"/>
              <a:buNone/>
            </a:pPr>
            <a:r>
              <a:rPr lang="en-US"/>
              <a:t>Fundamentals that underpin IPv6 - implications</a:t>
            </a:r>
            <a:endParaRPr/>
          </a:p>
        </p:txBody>
      </p:sp>
      <p:sp>
        <p:nvSpPr>
          <p:cNvPr id="111" name="Google Shape;111;p10"/>
          <p:cNvSpPr txBox="1"/>
          <p:nvPr>
            <p:ph idx="1" type="body"/>
          </p:nvPr>
        </p:nvSpPr>
        <p:spPr>
          <a:xfrm>
            <a:off x="801650" y="1205725"/>
            <a:ext cx="10515600" cy="4320900"/>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SzPts val="1800"/>
              <a:buChar char="•"/>
            </a:pPr>
            <a:r>
              <a:rPr lang="en-US"/>
              <a:t>Few quick implications of all this delicious space:</a:t>
            </a:r>
            <a:endParaRPr/>
          </a:p>
          <a:p>
            <a:pPr indent="-342900" lvl="1" marL="914400" rtl="0" algn="l">
              <a:lnSpc>
                <a:spcPct val="90000"/>
              </a:lnSpc>
              <a:spcBef>
                <a:spcPts val="0"/>
              </a:spcBef>
              <a:spcAft>
                <a:spcPts val="0"/>
              </a:spcAft>
              <a:buSzPts val="1800"/>
              <a:buChar char="•"/>
            </a:pPr>
            <a:r>
              <a:rPr lang="en-US"/>
              <a:t>Keep a Full internet routing table(s)?</a:t>
            </a:r>
            <a:endParaRPr/>
          </a:p>
          <a:p>
            <a:pPr indent="-342900" lvl="2" marL="1371600" rtl="0" algn="l">
              <a:lnSpc>
                <a:spcPct val="90000"/>
              </a:lnSpc>
              <a:spcBef>
                <a:spcPts val="0"/>
              </a:spcBef>
              <a:spcAft>
                <a:spcPts val="0"/>
              </a:spcAft>
              <a:buSzPts val="1800"/>
              <a:buChar char="•"/>
            </a:pPr>
            <a:r>
              <a:rPr lang="en-US"/>
              <a:t>IPv6 full tables eventually will be non-trivial.</a:t>
            </a:r>
            <a:endParaRPr/>
          </a:p>
          <a:p>
            <a:pPr indent="-342900" lvl="1" marL="914400" rtl="0" algn="l">
              <a:lnSpc>
                <a:spcPct val="90000"/>
              </a:lnSpc>
              <a:spcBef>
                <a:spcPts val="0"/>
              </a:spcBef>
              <a:spcAft>
                <a:spcPts val="0"/>
              </a:spcAft>
              <a:buSzPts val="1800"/>
              <a:buChar char="•"/>
            </a:pPr>
            <a:r>
              <a:rPr lang="en-US"/>
              <a:t>One /64 is a internet of internets!</a:t>
            </a:r>
            <a:endParaRPr/>
          </a:p>
          <a:p>
            <a:pPr indent="-342900" lvl="2" marL="1371600" rtl="0" algn="l">
              <a:lnSpc>
                <a:spcPct val="90000"/>
              </a:lnSpc>
              <a:spcBef>
                <a:spcPts val="0"/>
              </a:spcBef>
              <a:spcAft>
                <a:spcPts val="0"/>
              </a:spcAft>
              <a:buSzPts val="1800"/>
              <a:buChar char="•"/>
            </a:pPr>
            <a:r>
              <a:rPr lang="en-US"/>
              <a:t>A single /64 subnet has 18,446,744,073,709,551,616 usable host addresses.</a:t>
            </a:r>
            <a:endParaRPr/>
          </a:p>
          <a:p>
            <a:pPr indent="-342900" lvl="2" marL="1371600" rtl="0" algn="l">
              <a:lnSpc>
                <a:spcPct val="90000"/>
              </a:lnSpc>
              <a:spcBef>
                <a:spcPts val="0"/>
              </a:spcBef>
              <a:spcAft>
                <a:spcPts val="0"/>
              </a:spcAft>
              <a:buSzPts val="1800"/>
              <a:buChar char="•"/>
            </a:pPr>
            <a:r>
              <a:rPr lang="en-US"/>
              <a:t>There are “only” 4,294,967,296 IPv4 addresses**</a:t>
            </a:r>
            <a:endParaRPr/>
          </a:p>
          <a:p>
            <a:pPr indent="-342900" lvl="2" marL="1371600" rtl="0" algn="l">
              <a:lnSpc>
                <a:spcPct val="90000"/>
              </a:lnSpc>
              <a:spcBef>
                <a:spcPts val="0"/>
              </a:spcBef>
              <a:spcAft>
                <a:spcPts val="0"/>
              </a:spcAft>
              <a:buSzPts val="1800"/>
              <a:buChar char="•"/>
            </a:pPr>
            <a:r>
              <a:rPr lang="en-US"/>
              <a:t>I have to count the commas…  </a:t>
            </a:r>
            <a:endParaRPr/>
          </a:p>
          <a:p>
            <a:pPr indent="-342900" lvl="1" marL="914400" rtl="0" algn="l">
              <a:lnSpc>
                <a:spcPct val="90000"/>
              </a:lnSpc>
              <a:spcBef>
                <a:spcPts val="0"/>
              </a:spcBef>
              <a:spcAft>
                <a:spcPts val="0"/>
              </a:spcAft>
              <a:buSzPts val="1800"/>
              <a:buChar char="•"/>
            </a:pPr>
            <a:r>
              <a:rPr lang="en-US"/>
              <a:t>Planning and design just as important if not more.</a:t>
            </a:r>
            <a:endParaRPr sz="2800">
              <a:latin typeface="Consolas"/>
              <a:ea typeface="Consolas"/>
              <a:cs typeface="Consolas"/>
              <a:sym typeface="Consolas"/>
            </a:endParaRPr>
          </a:p>
        </p:txBody>
      </p:sp>
      <p:sp>
        <p:nvSpPr>
          <p:cNvPr id="112" name="Google Shape;112;p1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1"/>
          <p:cNvSpPr txBox="1"/>
          <p:nvPr>
            <p:ph type="title"/>
          </p:nvPr>
        </p:nvSpPr>
        <p:spPr>
          <a:xfrm>
            <a:off x="838200" y="365125"/>
            <a:ext cx="10515600" cy="8406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45454"/>
              <a:buNone/>
            </a:pPr>
            <a:r>
              <a:rPr lang="en-US"/>
              <a:t>Fundamentals that underpin IPv6 - implications</a:t>
            </a:r>
            <a:endParaRPr/>
          </a:p>
        </p:txBody>
      </p:sp>
      <p:sp>
        <p:nvSpPr>
          <p:cNvPr id="119" name="Google Shape;119;p11"/>
          <p:cNvSpPr txBox="1"/>
          <p:nvPr>
            <p:ph idx="1" type="body"/>
          </p:nvPr>
        </p:nvSpPr>
        <p:spPr>
          <a:xfrm>
            <a:off x="801650" y="1205725"/>
            <a:ext cx="10515600" cy="43209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1000"/>
              </a:spcBef>
              <a:spcAft>
                <a:spcPts val="0"/>
              </a:spcAft>
              <a:buSzPts val="1800"/>
              <a:buNone/>
            </a:pPr>
            <a:r>
              <a:t/>
            </a:r>
            <a:endParaRPr/>
          </a:p>
          <a:p>
            <a:pPr indent="-342900" lvl="1" marL="914400" rtl="0" algn="l">
              <a:lnSpc>
                <a:spcPct val="90000"/>
              </a:lnSpc>
              <a:spcBef>
                <a:spcPts val="500"/>
              </a:spcBef>
              <a:spcAft>
                <a:spcPts val="0"/>
              </a:spcAft>
              <a:buSzPts val="1800"/>
              <a:buChar char="•"/>
            </a:pPr>
            <a:r>
              <a:rPr lang="en-US"/>
              <a:t>Keep it easy on yourself keep the prefixes non-fragmented!</a:t>
            </a:r>
            <a:endParaRPr/>
          </a:p>
          <a:p>
            <a:pPr indent="-342900" lvl="2" marL="1371600" rtl="0" algn="l">
              <a:lnSpc>
                <a:spcPct val="90000"/>
              </a:lnSpc>
              <a:spcBef>
                <a:spcPts val="0"/>
              </a:spcBef>
              <a:spcAft>
                <a:spcPts val="0"/>
              </a:spcAft>
              <a:buSzPts val="1800"/>
              <a:buChar char="•"/>
            </a:pPr>
            <a:r>
              <a:rPr lang="en-US"/>
              <a:t>BGP advertise as large of blocks as possible vs small ‘chunks’</a:t>
            </a:r>
            <a:endParaRPr/>
          </a:p>
          <a:p>
            <a:pPr indent="-342900" lvl="1" marL="914400" rtl="0" algn="l">
              <a:lnSpc>
                <a:spcPct val="90000"/>
              </a:lnSpc>
              <a:spcBef>
                <a:spcPts val="0"/>
              </a:spcBef>
              <a:spcAft>
                <a:spcPts val="0"/>
              </a:spcAft>
              <a:buSzPts val="1800"/>
              <a:buChar char="•"/>
            </a:pPr>
            <a:r>
              <a:rPr lang="en-US"/>
              <a:t>DNS</a:t>
            </a:r>
            <a:endParaRPr/>
          </a:p>
          <a:p>
            <a:pPr indent="-342900" lvl="2" marL="1371600" rtl="0" algn="l">
              <a:lnSpc>
                <a:spcPct val="90000"/>
              </a:lnSpc>
              <a:spcBef>
                <a:spcPts val="0"/>
              </a:spcBef>
              <a:spcAft>
                <a:spcPts val="0"/>
              </a:spcAft>
              <a:buSzPts val="1800"/>
              <a:buChar char="•"/>
            </a:pPr>
            <a:r>
              <a:rPr lang="en-US"/>
              <a:t>Size of IPv6 space</a:t>
            </a:r>
            <a:endParaRPr/>
          </a:p>
          <a:p>
            <a:pPr indent="-342900" lvl="3" marL="1828800" rtl="0" algn="l">
              <a:lnSpc>
                <a:spcPct val="90000"/>
              </a:lnSpc>
              <a:spcBef>
                <a:spcPts val="0"/>
              </a:spcBef>
              <a:spcAft>
                <a:spcPts val="0"/>
              </a:spcAft>
              <a:buSzPts val="1800"/>
              <a:buChar char="•"/>
            </a:pPr>
            <a:r>
              <a:rPr lang="en-US"/>
              <a:t>zone files can have ‘just a few’ entries…  Hand curation for critical systems only.</a:t>
            </a:r>
            <a:endParaRPr/>
          </a:p>
          <a:p>
            <a:pPr indent="-342900" lvl="1" marL="914400" rtl="0" algn="l">
              <a:lnSpc>
                <a:spcPct val="90000"/>
              </a:lnSpc>
              <a:spcBef>
                <a:spcPts val="0"/>
              </a:spcBef>
              <a:spcAft>
                <a:spcPts val="0"/>
              </a:spcAft>
              <a:buSzPts val="1800"/>
              <a:buChar char="•"/>
            </a:pPr>
            <a:r>
              <a:rPr lang="en-US"/>
              <a:t>Security!</a:t>
            </a:r>
            <a:endParaRPr/>
          </a:p>
          <a:p>
            <a:pPr indent="-342900" lvl="2" marL="1371600" rtl="0" algn="l">
              <a:lnSpc>
                <a:spcPct val="90000"/>
              </a:lnSpc>
              <a:spcBef>
                <a:spcPts val="0"/>
              </a:spcBef>
              <a:spcAft>
                <a:spcPts val="0"/>
              </a:spcAft>
              <a:buSzPts val="1800"/>
              <a:buChar char="•"/>
            </a:pPr>
            <a:r>
              <a:rPr lang="en-US"/>
              <a:t>One does not simply: </a:t>
            </a:r>
            <a:endParaRPr/>
          </a:p>
          <a:p>
            <a:pPr indent="-342900" lvl="3" marL="1828800" rtl="0" algn="l">
              <a:lnSpc>
                <a:spcPct val="90000"/>
              </a:lnSpc>
              <a:spcBef>
                <a:spcPts val="0"/>
              </a:spcBef>
              <a:spcAft>
                <a:spcPts val="0"/>
              </a:spcAft>
              <a:buSzPts val="1800"/>
              <a:buFont typeface="Consolas"/>
              <a:buChar char="•"/>
            </a:pPr>
            <a:r>
              <a:rPr lang="en-US" sz="2800">
                <a:latin typeface="Consolas"/>
                <a:ea typeface="Consolas"/>
                <a:cs typeface="Consolas"/>
                <a:sym typeface="Consolas"/>
              </a:rPr>
              <a:t>nmap -T4 -F 2001:db8::/32</a:t>
            </a:r>
            <a:endParaRPr sz="2800">
              <a:latin typeface="Consolas"/>
              <a:ea typeface="Consolas"/>
              <a:cs typeface="Consolas"/>
              <a:sym typeface="Consolas"/>
            </a:endParaRPr>
          </a:p>
          <a:p>
            <a:pPr indent="-342900" lvl="3" marL="1828800" rtl="0" algn="l">
              <a:lnSpc>
                <a:spcPct val="90000"/>
              </a:lnSpc>
              <a:spcBef>
                <a:spcPts val="0"/>
              </a:spcBef>
              <a:spcAft>
                <a:spcPts val="0"/>
              </a:spcAft>
              <a:buSzPts val="1800"/>
              <a:buFont typeface="Consolas"/>
              <a:buChar char="•"/>
            </a:pPr>
            <a:r>
              <a:rPr lang="en-US" sz="2800">
                <a:latin typeface="Consolas"/>
                <a:ea typeface="Consolas"/>
                <a:cs typeface="Consolas"/>
                <a:sym typeface="Consolas"/>
              </a:rPr>
              <a:t>Firewalls still let the packet hit the floor.</a:t>
            </a:r>
            <a:endParaRPr sz="2800">
              <a:latin typeface="Consolas"/>
              <a:ea typeface="Consolas"/>
              <a:cs typeface="Consolas"/>
              <a:sym typeface="Consolas"/>
            </a:endParaRPr>
          </a:p>
        </p:txBody>
      </p:sp>
      <p:sp>
        <p:nvSpPr>
          <p:cNvPr id="120" name="Google Shape;120;p1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