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22"/>
  </p:notesMasterIdLst>
  <p:handoutMasterIdLst>
    <p:handoutMasterId r:id="rId23"/>
  </p:handoutMasterIdLst>
  <p:sldIdLst>
    <p:sldId id="408" r:id="rId2"/>
    <p:sldId id="353" r:id="rId3"/>
    <p:sldId id="411" r:id="rId4"/>
    <p:sldId id="448" r:id="rId5"/>
    <p:sldId id="451" r:id="rId6"/>
    <p:sldId id="2129" r:id="rId7"/>
    <p:sldId id="1219" r:id="rId8"/>
    <p:sldId id="452" r:id="rId9"/>
    <p:sldId id="453" r:id="rId10"/>
    <p:sldId id="454" r:id="rId11"/>
    <p:sldId id="447" r:id="rId12"/>
    <p:sldId id="1225" r:id="rId13"/>
    <p:sldId id="1226" r:id="rId14"/>
    <p:sldId id="1227" r:id="rId15"/>
    <p:sldId id="1228" r:id="rId16"/>
    <p:sldId id="1230" r:id="rId17"/>
    <p:sldId id="2128" r:id="rId18"/>
    <p:sldId id="2131" r:id="rId19"/>
    <p:sldId id="2132" r:id="rId20"/>
    <p:sldId id="213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3C5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322751-C98C-426C-A72F-68CD29E41A54}" v="2" dt="2026-07-27T16:43:06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5" autoAdjust="0"/>
    <p:restoredTop sz="92260" autoAdjust="0"/>
  </p:normalViewPr>
  <p:slideViewPr>
    <p:cSldViewPr snapToGrid="0" snapToObjects="1">
      <p:cViewPr varScale="1">
        <p:scale>
          <a:sx n="76" d="100"/>
          <a:sy n="76" d="100"/>
        </p:scale>
        <p:origin x="811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229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Gomez" userId="d90cbd35bbb77de3" providerId="LiveId" clId="{6B07A4A9-A502-46C7-BA23-082748A3BA03}"/>
    <pc:docChg chg="addSld delSld modSld">
      <pc:chgData name="Jose Gomez" userId="d90cbd35bbb77de3" providerId="LiveId" clId="{6B07A4A9-A502-46C7-BA23-082748A3BA03}" dt="2026-07-27T16:48:41.632" v="4" actId="20577"/>
      <pc:docMkLst>
        <pc:docMk/>
      </pc:docMkLst>
      <pc:sldChg chg="modSp add mod">
        <pc:chgData name="Jose Gomez" userId="d90cbd35bbb77de3" providerId="LiveId" clId="{6B07A4A9-A502-46C7-BA23-082748A3BA03}" dt="2026-07-27T16:48:41.632" v="4" actId="20577"/>
        <pc:sldMkLst>
          <pc:docMk/>
          <pc:sldMk cId="1794598905" sldId="408"/>
        </pc:sldMkLst>
        <pc:spChg chg="mod">
          <ac:chgData name="Jose Gomez" userId="d90cbd35bbb77de3" providerId="LiveId" clId="{6B07A4A9-A502-46C7-BA23-082748A3BA03}" dt="2026-07-27T16:48:41.632" v="4" actId="20577"/>
          <ac:spMkLst>
            <pc:docMk/>
            <pc:sldMk cId="1794598905" sldId="408"/>
            <ac:spMk id="2" creationId="{0D1F3A99-91F5-44A2-9A29-778E2BCA2F9C}"/>
          </ac:spMkLst>
        </pc:spChg>
      </pc:sldChg>
      <pc:sldChg chg="del">
        <pc:chgData name="Jose Gomez" userId="d90cbd35bbb77de3" providerId="LiveId" clId="{6B07A4A9-A502-46C7-BA23-082748A3BA03}" dt="2026-07-27T16:43:11.738" v="3" actId="47"/>
        <pc:sldMkLst>
          <pc:docMk/>
          <pc:sldMk cId="2982466850" sldId="213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583E93-7F06-4FD5-ADA4-45262C6273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925901-863E-43FB-9F23-CCCDED5D2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67944-E7CD-4CBF-B52C-CFDA3DC45EC0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A2B97-BDDF-466E-9AE1-031669AAB6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AFE7E-F29A-4A0A-827D-3961508E42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6D75D-FDCD-4C30-A01B-6DBB2744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0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0682D-FD54-284A-B7C8-2FCD4798133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9C84-074E-E141-A3FD-46DE87E4C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8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30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49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8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673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69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85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42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65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9443A-DD6F-6940-E72D-8044051EE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297782-5C5D-3FCE-F227-0C02FE1F0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279AB-2164-1C16-93FA-DAFB86BD4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4628C-F069-2BE9-E5F7-3C4953FB8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40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1076-5050-336C-5398-5E7841655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A84BA-0E54-FB1F-EDF5-379B1753C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F596E7-D673-A339-B1B4-CCE6D8AB6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C234F-0C5B-3E2D-538D-E29C6B4BC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53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919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AD6A-D424-0C90-2BE4-8188B27C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A9DB7-C9C5-1BA0-F837-F410C57E2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D67314-EB4A-CBC4-6327-3817D746D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10428-5802-FE25-9699-6ADF747AE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77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59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7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FCB34-B465-B054-1068-1617DD1E3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DB42C-3A78-B07A-1BA8-1C4FFE279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DEACA-7A0C-23A0-CD53-7DED4F0DD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4A9FB-55EB-8B26-B822-2D3C453B4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42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6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69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>
            <a:normAutofit/>
          </a:bodyPr>
          <a:lstStyle>
            <a:lvl1pPr algn="l">
              <a:defRPr sz="3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839972" y="1435395"/>
            <a:ext cx="10558130" cy="329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4800599"/>
          </a:xfrm>
        </p:spPr>
        <p:txBody>
          <a:bodyPr/>
          <a:lstStyle>
            <a:lvl1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just">
              <a:spcAft>
                <a:spcPts val="2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just">
              <a:spcAft>
                <a:spcPts val="200"/>
              </a:spcAft>
              <a:defRPr/>
            </a:lvl3pPr>
            <a:lvl4pPr algn="just">
              <a:spcAft>
                <a:spcPts val="20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just">
              <a:spcAft>
                <a:spcPts val="200"/>
              </a:spcAft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564972F-81E4-47C1-8110-0800DB01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719349AC-65AB-168E-307A-1DECEBCAAE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62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539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8C60F48-EAB5-A54D-B834-7AA360F309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097280" y="1737845"/>
            <a:ext cx="1006321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5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etlab.cec.sc.edu/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etlab.cec.sc.edu/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etlab.cec.sc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NT_202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etlab.cec.sc.ed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6F61B-8E09-4038-BC83-0CC5D32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1F3A99-91F5-44A2-9A29-778E2BCA2F9C}"/>
              </a:ext>
            </a:extLst>
          </p:cNvPr>
          <p:cNvSpPr/>
          <p:nvPr/>
        </p:nvSpPr>
        <p:spPr>
          <a:xfrm>
            <a:off x="1997089" y="10160"/>
            <a:ext cx="8328046" cy="6824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Workshop on Network Technologies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 1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Essentials of BGP, EBGP, IBGP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 3 - BGP Lab Series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Jose Gomez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Jorge Crichigno</a:t>
            </a:r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 Lewis College (FLC)</a:t>
            </a:r>
          </a:p>
          <a:p>
            <a:pPr algn="ctr"/>
            <a:r>
              <a:rPr lang="en-US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South Carolina (USC)</a:t>
            </a: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https://research.cec.sc.edu/cyberinfra/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Tuesday, Jul 28, 2026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57D77F9-AF81-911B-1542-579A1C8B5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442" y="431198"/>
            <a:ext cx="1232357" cy="123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1FF898-208A-0E44-D665-BDC1FE77C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67" y="2491252"/>
            <a:ext cx="2168099" cy="1340519"/>
          </a:xfrm>
          <a:prstGeom prst="rect">
            <a:avLst/>
          </a:prstGeom>
        </p:spPr>
      </p:pic>
      <p:pic>
        <p:nvPicPr>
          <p:cNvPr id="7" name="Picture 4" descr="scinet">
            <a:extLst>
              <a:ext uri="{FF2B5EF4-FFF2-40B4-BE49-F238E27FC236}">
                <a16:creationId xmlns:a16="http://schemas.microsoft.com/office/drawing/2014/main" id="{6C817DCD-3EF6-19FA-2472-16EC2423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7" y="829664"/>
            <a:ext cx="2133587" cy="6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61328221-812A-8808-2967-67BB6C209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0" y="1439936"/>
            <a:ext cx="2410815" cy="120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598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10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/>
              <a:t>BGP table: </a:t>
            </a:r>
            <a:r>
              <a:rPr lang="en-US" altLang="en-US" sz="2200" dirty="0"/>
              <a:t>lists the routes learned from BGP routing protocol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90FFA918-E20F-466E-98F0-1F115335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75" y="2015332"/>
            <a:ext cx="568007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DA4EE56-5ECC-4616-87A1-DD9293E0DCE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00123" y="1899777"/>
            <a:ext cx="7487935" cy="10476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6">
            <a:extLst>
              <a:ext uri="{FF2B5EF4-FFF2-40B4-BE49-F238E27FC236}">
                <a16:creationId xmlns:a16="http://schemas.microsoft.com/office/drawing/2014/main" id="{228A2248-EDA8-4DA7-A309-E8F5BC9A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577" y="1490904"/>
            <a:ext cx="1146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31A2F4-3EB9-4FF3-BEDF-F1A7AE40B16D}"/>
              </a:ext>
            </a:extLst>
          </p:cNvPr>
          <p:cNvCxnSpPr/>
          <p:nvPr/>
        </p:nvCxnSpPr>
        <p:spPr>
          <a:xfrm>
            <a:off x="10488058" y="1897395"/>
            <a:ext cx="0" cy="31695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0">
            <a:extLst>
              <a:ext uri="{FF2B5EF4-FFF2-40B4-BE49-F238E27FC236}">
                <a16:creationId xmlns:a16="http://schemas.microsoft.com/office/drawing/2014/main" id="{E176D64E-0E73-4790-814D-9E8600594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4" y="2947438"/>
            <a:ext cx="5392396" cy="238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8BE9194-E1B2-4C50-A2BB-EC5E3FDDD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Lab Topology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4827999-1D88-455E-8912-27F51B6B6517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84306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6DF5A1-C36D-0F2B-D15B-A55DF024F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484" y="2773679"/>
            <a:ext cx="4445000" cy="31813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751582-A857-A3EE-7F30-760FA93FB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658" y="2275979"/>
            <a:ext cx="3955661" cy="3501389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11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Please use the following link to access the platform: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133" dirty="0">
                <a:hlinkClick r:id="rId5"/>
              </a:rPr>
              <a:t>https://netlab.cec.sc.edu/</a:t>
            </a: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sz="2133" dirty="0"/>
              <a:t>Login using your credentials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Username:</a:t>
            </a:r>
            <a:r>
              <a:rPr lang="en-US" sz="2000" dirty="0"/>
              <a:t> &lt;email address used for the registration&gt;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Temporary Password: </a:t>
            </a:r>
            <a:r>
              <a:rPr lang="en-US" sz="2000" dirty="0"/>
              <a:t>nsf-2026</a:t>
            </a:r>
            <a:endParaRPr lang="en-US" altLang="en-US" sz="2133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3B543C8-209C-1EC2-B52A-CEE5DB37F67A}"/>
              </a:ext>
            </a:extLst>
          </p:cNvPr>
          <p:cNvSpPr/>
          <p:nvPr/>
        </p:nvSpPr>
        <p:spPr>
          <a:xfrm>
            <a:off x="5290608" y="4113669"/>
            <a:ext cx="641909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F7A83B-63D7-D6AB-A20A-285B86A294CF}"/>
              </a:ext>
            </a:extLst>
          </p:cNvPr>
          <p:cNvSpPr/>
          <p:nvPr/>
        </p:nvSpPr>
        <p:spPr>
          <a:xfrm>
            <a:off x="7705817" y="4113669"/>
            <a:ext cx="594804" cy="209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AE3C45-54D6-1F9F-FF19-AC0C1AAD358E}"/>
              </a:ext>
            </a:extLst>
          </p:cNvPr>
          <p:cNvSpPr/>
          <p:nvPr/>
        </p:nvSpPr>
        <p:spPr>
          <a:xfrm>
            <a:off x="7039988" y="2773679"/>
            <a:ext cx="3664496" cy="360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0A8E2F-AA25-FBF5-945F-F13ACF488F8D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789609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94153F-9058-22C6-9B28-E6EA6B2E9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78" y="3261948"/>
            <a:ext cx="4745991" cy="2680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5E01A7-B5AF-2489-5C1D-28980C081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640" y="3261949"/>
            <a:ext cx="5355000" cy="26494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12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Please use the following link to access the platform: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133" dirty="0">
                <a:hlinkClick r:id="rId5"/>
              </a:rPr>
              <a:t>https://netlab.cec.sc.edu/</a:t>
            </a: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sz="2133" dirty="0"/>
              <a:t>Login using your credentials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Username:</a:t>
            </a:r>
            <a:r>
              <a:rPr lang="en-US" sz="2000" dirty="0"/>
              <a:t> &lt;email address used for the registration&gt;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Temporary Password: </a:t>
            </a:r>
            <a:r>
              <a:rPr lang="en-US" sz="2000" dirty="0"/>
              <a:t>nsf-2026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3B543C8-209C-1EC2-B52A-CEE5DB37F67A}"/>
              </a:ext>
            </a:extLst>
          </p:cNvPr>
          <p:cNvSpPr/>
          <p:nvPr/>
        </p:nvSpPr>
        <p:spPr>
          <a:xfrm>
            <a:off x="5771562" y="4429662"/>
            <a:ext cx="518697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AFEF87D-E841-51A1-80F0-132FB943E519}"/>
              </a:ext>
            </a:extLst>
          </p:cNvPr>
          <p:cNvSpPr/>
          <p:nvPr/>
        </p:nvSpPr>
        <p:spPr>
          <a:xfrm>
            <a:off x="345440" y="4429662"/>
            <a:ext cx="453424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04953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13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Click on New Lab Reservation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Click on Schedule Lab for Myself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/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9EA2AC-F347-31C5-467F-BA74D1BE7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44" r="42669"/>
          <a:stretch/>
        </p:blipFill>
        <p:spPr>
          <a:xfrm>
            <a:off x="1369709" y="2103297"/>
            <a:ext cx="3811891" cy="1635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BB5136-3285-25A9-5A66-F357B8EF9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924" y="1841852"/>
            <a:ext cx="3972560" cy="206768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31833042-C8BE-CC2B-FE95-B45CE66B5021}"/>
              </a:ext>
            </a:extLst>
          </p:cNvPr>
          <p:cNvSpPr/>
          <p:nvPr/>
        </p:nvSpPr>
        <p:spPr>
          <a:xfrm>
            <a:off x="5650056" y="2739672"/>
            <a:ext cx="518697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468B1C4-8CC3-D67A-2E81-B5E2FCD3B52D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571161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14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Select the course 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For this session, we will use “BGP Lab Series”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3BE466-6199-8B31-7783-9187715BBF3F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018B2D9-91A2-70A9-3A02-F7C7E81FD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284" y="2457450"/>
            <a:ext cx="68961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53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15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2" y="1028702"/>
            <a:ext cx="4111608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Select the Lab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For this session, we will run: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000" dirty="0"/>
              <a:t>Lab 3: Introduction to BGP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286E35-9D26-4E4E-31DA-0C4BF7C7F5F9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8E2800-BB25-545A-96F3-301D54409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975" y="1028702"/>
            <a:ext cx="5608806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77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16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9531969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Select the next available POD and allocate time</a:t>
            </a:r>
            <a:endParaRPr lang="en-US" altLang="en-US" sz="200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4C2ACE1-3087-4FE4-9E38-D5759E45A7D2}"/>
              </a:ext>
            </a:extLst>
          </p:cNvPr>
          <p:cNvSpPr/>
          <p:nvPr/>
        </p:nvSpPr>
        <p:spPr>
          <a:xfrm>
            <a:off x="6213080" y="3549329"/>
            <a:ext cx="463111" cy="342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E177B7-0E1A-EF77-B503-89C1CF45698B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673A7BB-A641-1F63-21F0-896E70C36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32" y="2192627"/>
            <a:ext cx="5620411" cy="31685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AD933A-951F-E334-07E8-E3B5AFAE4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191" y="1733503"/>
            <a:ext cx="5239139" cy="431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0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17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8AFB8B8-3111-4999-997D-C50022E2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49" y="1169811"/>
            <a:ext cx="10984849" cy="4800599"/>
          </a:xfrm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2400" dirty="0"/>
              <a:t>We will use the NETLAB virtual platform: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URL:</a:t>
            </a:r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https://netlab.cec.sc.edu/</a:t>
            </a:r>
            <a:endParaRPr lang="en-US" sz="2400" dirty="0"/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Username:</a:t>
            </a:r>
            <a:r>
              <a:rPr lang="en-US" sz="2400" dirty="0"/>
              <a:t> &lt;email address used for the registration&gt;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Temporary Password: </a:t>
            </a:r>
            <a:r>
              <a:rPr lang="en-US" sz="2400" dirty="0"/>
              <a:t>nsf-2026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84708" lvl="1" indent="-2921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92100" indent="-2921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646612C-11B9-4020-B95F-02847E110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Accessing the Platform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C05FD46-5464-56A6-22C1-68DCE3036C28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744079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27EB-CE6C-008D-C1EF-72997A18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F19E-01DD-C03A-3BE1-8B18A950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14" y="1995599"/>
            <a:ext cx="10984850" cy="88899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Additional Slides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F2C93-E808-C6DE-63C6-9602F27E0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18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F6A8CA-C32F-A6DA-DBC8-6142FFC20C17}"/>
              </a:ext>
            </a:extLst>
          </p:cNvPr>
          <p:cNvCxnSpPr>
            <a:cxnSpLocks/>
          </p:cNvCxnSpPr>
          <p:nvPr/>
        </p:nvCxnSpPr>
        <p:spPr>
          <a:xfrm>
            <a:off x="458514" y="3031613"/>
            <a:ext cx="109848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134287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B36C-F566-B5CA-F14B-948A1AE3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8A0A-EA92-ABEF-4F0C-2C5668CB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A550D-7CAD-AE52-491C-D8426717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19</a:t>
            </a:fld>
            <a:endParaRPr lang="en-US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D9C5838C-3088-1E57-710A-04807B0A0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917" y="1400273"/>
            <a:ext cx="7340951" cy="458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4DF874-DFB3-690E-49F3-E169018F4C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14988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Series: Border Gateway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5265985"/>
          </a:xfrm>
        </p:spPr>
        <p:txBody>
          <a:bodyPr>
            <a:normAutofit lnSpcReduction="10000"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Lab experiments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1: Introduction to Mininet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2: Introduction to Free Range Routing (FRR)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3: Introduction to 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4: Configure and verify EBGP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5: BGP Authentication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6: Configure BGP with Default Route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7: Using AS_PATH BGP Attribute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8: Configuring IBGP and EBGP Sessions, Local Preference, and MED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8.1: Configuring OSPF, IBGP and EBGP Sessions, Local Preference, and MED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9: IBGP, Next Hop and Full Mesh Topology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10: BGP Route Reflection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11: Configuring BGP Local Preference, and AS_PATH Prepending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11.1: Configuring BGP Local Preference, and AS_PATH Prepending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12: Hot Potato Routing and BGP LOCAL_PREF Attribute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/>
              <a:t>Lab 13: Configuring </a:t>
            </a:r>
            <a:r>
              <a:rPr lang="en-US" dirty="0"/>
              <a:t>Local Preferences on a Per Route Basis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573589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7933500" cy="12698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2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2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4D31-4ADA-5F4A-59AC-B83D7720D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3EB6-3E52-9512-32EA-EBF8FDD7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Range Routing (FRR) Architecture (Lab 2)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4F36D-5B63-AB1C-ECAE-B7606F5B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20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48FA04-E0F7-4F62-1732-0107F7FEB503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10106934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CE921AB-4392-DA80-231A-933959965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788" y="2037080"/>
            <a:ext cx="6950373" cy="414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8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the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sz="2200" dirty="0"/>
              <a:t>Each lab starts with a section </a:t>
            </a:r>
            <a:r>
              <a:rPr lang="en-US" altLang="en-US" sz="2200" i="1" dirty="0"/>
              <a:t>Overview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Objectives 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topology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settings: passwords, device names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Roadmap: organization of the lab</a:t>
            </a:r>
          </a:p>
          <a:p>
            <a:pPr algn="just"/>
            <a:r>
              <a:rPr lang="en-US" altLang="en-US" sz="2200" i="1" dirty="0"/>
              <a:t>Section 1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Background information of the topic being covered (e.g., fundamentals of BGP)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Section 1 is optional (i.e., the reader can skip this section and move to lab directions)</a:t>
            </a:r>
          </a:p>
          <a:p>
            <a:pPr algn="just"/>
            <a:r>
              <a:rPr lang="en-US" altLang="en-US" sz="2200" i="1" dirty="0"/>
              <a:t>Section 2… n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Step-by-step directions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573589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5163169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3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867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14" y="1995599"/>
            <a:ext cx="10984850" cy="88899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Introduction to BGP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4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458514" y="3031613"/>
            <a:ext cx="109848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B4547F0C-BC3D-43C3-98C5-4F55290190FC}"/>
              </a:ext>
            </a:extLst>
          </p:cNvPr>
          <p:cNvSpPr txBox="1">
            <a:spLocks/>
          </p:cNvSpPr>
          <p:nvPr/>
        </p:nvSpPr>
        <p:spPr>
          <a:xfrm>
            <a:off x="802321" y="3178629"/>
            <a:ext cx="10297236" cy="26506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altLang="en-US" dirty="0">
                <a:solidFill>
                  <a:schemeClr val="tx1"/>
                </a:solidFill>
              </a:rPr>
              <a:t>Lab activities are described in Lab 3, BGP Lab Series</a:t>
            </a:r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Labs on BGP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5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Webpage with PowerPoint presentations: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  <a:hlinkClick r:id="rId3"/>
              </a:rPr>
              <a:t>https://research.cec.sc.edu/cyberinfra/NT_2026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Hands-on session 1 (1:40PM-2:10PM): to access labs for Session 1 (Essentials of BGP, EBGP, IBGP). 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The virtual platform </a:t>
            </a:r>
            <a:r>
              <a:rPr lang="en-US" dirty="0">
                <a:solidFill>
                  <a:srgbClr val="2C353B"/>
                </a:solidFill>
              </a:rPr>
              <a:t>(</a:t>
            </a:r>
            <a:r>
              <a:rPr lang="en-US" dirty="0" err="1">
                <a:solidFill>
                  <a:srgbClr val="2C353B"/>
                </a:solidFill>
              </a:rPr>
              <a:t>Netlab</a:t>
            </a:r>
            <a:r>
              <a:rPr lang="en-US" dirty="0">
                <a:solidFill>
                  <a:srgbClr val="2C353B"/>
                </a:solidFill>
              </a:rPr>
              <a:t>) is reachable through the following link: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	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  <a:hlinkClick r:id="rId4"/>
              </a:rPr>
              <a:t>https://netlab.cec.sc.edu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	</a:t>
            </a: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1983B3-12FE-48A0-AE11-768EA1C7C1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515518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11730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1719A-1C63-1B53-AD75-42C24D80D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7903-BF99-AA66-178F-B7075DB93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DA9C1-0BD1-EA90-2AE8-9CC1E8662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6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9DCBF5D-2AB1-993B-7F08-A0AD11E9A002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Enable the BGP process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49710CB4-9695-252C-0B70-9351B925F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75" y="2015332"/>
            <a:ext cx="568007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6">
            <a:extLst>
              <a:ext uri="{FF2B5EF4-FFF2-40B4-BE49-F238E27FC236}">
                <a16:creationId xmlns:a16="http://schemas.microsoft.com/office/drawing/2014/main" id="{3889F4E8-FC9F-2B41-E083-03148E03D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716" y="2005958"/>
            <a:ext cx="1146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/>
              <a:t>Router r1</a:t>
            </a:r>
            <a:endParaRPr lang="en-US" altLang="en-US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59C406-A116-E92B-E85C-047C008D967E}"/>
              </a:ext>
            </a:extLst>
          </p:cNvPr>
          <p:cNvCxnSpPr>
            <a:cxnSpLocks/>
            <a:endCxn id="4" idx="0"/>
          </p:cNvCxnSpPr>
          <p:nvPr/>
        </p:nvCxnSpPr>
        <p:spPr>
          <a:xfrm rot="10800000" flipV="1">
            <a:off x="3011146" y="2427671"/>
            <a:ext cx="3487032" cy="4808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1C721D-FDE2-4BA7-174C-A9553092F298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BEC6022-1076-735B-B5E7-DB2DDF3DA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97" y="2908561"/>
            <a:ext cx="5095698" cy="157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4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7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Establish BGP neighborhood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90FFA918-E20F-466E-98F0-1F115335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75" y="2015332"/>
            <a:ext cx="568007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53E8DE66-885E-4C9B-A6E2-64AF2DE14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7" y="2947436"/>
            <a:ext cx="507365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DA4EE56-5ECC-4616-87A1-DD9293E0DCE7}"/>
              </a:ext>
            </a:extLst>
          </p:cNvPr>
          <p:cNvCxnSpPr>
            <a:cxnSpLocks/>
            <a:endCxn id="11" idx="0"/>
          </p:cNvCxnSpPr>
          <p:nvPr/>
        </p:nvCxnSpPr>
        <p:spPr>
          <a:xfrm rot="10800000" flipV="1">
            <a:off x="3000122" y="2427674"/>
            <a:ext cx="3498056" cy="5197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6">
            <a:extLst>
              <a:ext uri="{FF2B5EF4-FFF2-40B4-BE49-F238E27FC236}">
                <a16:creationId xmlns:a16="http://schemas.microsoft.com/office/drawing/2014/main" id="{228A2248-EDA8-4DA7-A309-E8F5BC9A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716" y="2005958"/>
            <a:ext cx="1146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/>
              <a:t>Router r1</a:t>
            </a:r>
            <a:endParaRPr lang="en-US" alt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1983B3-12FE-48A0-AE11-768EA1C7C1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2240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8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Advertise a network in BGP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90FFA918-E20F-466E-98F0-1F115335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75" y="2015332"/>
            <a:ext cx="568007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DA4EE56-5ECC-4616-87A1-DD9293E0DCE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00122" y="2427674"/>
            <a:ext cx="3498056" cy="5197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6">
            <a:extLst>
              <a:ext uri="{FF2B5EF4-FFF2-40B4-BE49-F238E27FC236}">
                <a16:creationId xmlns:a16="http://schemas.microsoft.com/office/drawing/2014/main" id="{228A2248-EDA8-4DA7-A309-E8F5BC9A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716" y="2005958"/>
            <a:ext cx="1146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/>
              <a:t>Router r1</a:t>
            </a:r>
            <a:endParaRPr lang="en-US" altLang="en-US"/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FF6FB148-2ACB-4AD0-A566-FDFA5A9E2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7" y="3000853"/>
            <a:ext cx="507365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0480B0E-430B-42C6-BC38-7CD29738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Lab Topology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C0750BA-4A4A-42CB-A19A-C119CA5F74C4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867554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9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Routing table: lists the routes learned from different routing protocols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90FFA918-E20F-466E-98F0-1F115335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375" y="2015332"/>
            <a:ext cx="568007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DA4EE56-5ECC-4616-87A1-DD9293E0DCE7}"/>
              </a:ext>
            </a:extLst>
          </p:cNvPr>
          <p:cNvCxnSpPr>
            <a:cxnSpLocks/>
            <a:endCxn id="13" idx="0"/>
          </p:cNvCxnSpPr>
          <p:nvPr/>
        </p:nvCxnSpPr>
        <p:spPr>
          <a:xfrm rot="10800000" flipV="1">
            <a:off x="3000123" y="1899777"/>
            <a:ext cx="7487935" cy="10476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6">
            <a:extLst>
              <a:ext uri="{FF2B5EF4-FFF2-40B4-BE49-F238E27FC236}">
                <a16:creationId xmlns:a16="http://schemas.microsoft.com/office/drawing/2014/main" id="{228A2248-EDA8-4DA7-A309-E8F5BC9A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577" y="1490904"/>
            <a:ext cx="1146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dirty="0"/>
              <a:t>Router r2</a:t>
            </a:r>
            <a:endParaRPr lang="en-US" altLang="en-US" dirty="0"/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C607DC1F-62D0-460E-9882-964C9DD4F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03" y="2947437"/>
            <a:ext cx="5405438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31A2F4-3EB9-4FF3-BEDF-F1A7AE40B16D}"/>
              </a:ext>
            </a:extLst>
          </p:cNvPr>
          <p:cNvCxnSpPr/>
          <p:nvPr/>
        </p:nvCxnSpPr>
        <p:spPr>
          <a:xfrm>
            <a:off x="10488058" y="1897395"/>
            <a:ext cx="0" cy="31695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EC77798-8904-4476-891D-593622198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Lab Topology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5A5D2E-4A1A-4BCA-B58A-0C3D3C0F1A38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585448684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12871</TotalTime>
  <Words>664</Words>
  <Application>Microsoft Office PowerPoint</Application>
  <PresentationFormat>Widescreen</PresentationFormat>
  <Paragraphs>152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1_Retrospect</vt:lpstr>
      <vt:lpstr>PowerPoint Presentation</vt:lpstr>
      <vt:lpstr>Lab Series: Border Gateway Protocol</vt:lpstr>
      <vt:lpstr>Organization of the labs</vt:lpstr>
      <vt:lpstr>Introduction to BGP</vt:lpstr>
      <vt:lpstr>Hands-on Labs on BGP</vt:lpstr>
      <vt:lpstr>Lab Topology</vt:lpstr>
      <vt:lpstr>Lab Topology</vt:lpstr>
      <vt:lpstr>Lab Topology</vt:lpstr>
      <vt:lpstr>Lab Topology</vt:lpstr>
      <vt:lpstr>Lab Topology</vt:lpstr>
      <vt:lpstr>Accessing the Platform</vt:lpstr>
      <vt:lpstr>Accessing the Platform</vt:lpstr>
      <vt:lpstr>Accessing the Platform</vt:lpstr>
      <vt:lpstr>Accessing the Platform</vt:lpstr>
      <vt:lpstr>Accessing the Platform</vt:lpstr>
      <vt:lpstr>Accessing the Platform</vt:lpstr>
      <vt:lpstr>Accessing the Platform</vt:lpstr>
      <vt:lpstr>Additional Slides</vt:lpstr>
      <vt:lpstr>Lab Topology</vt:lpstr>
      <vt:lpstr>Free Range Routing (FRR) Architecture (Lab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Jose Gomez</cp:lastModifiedBy>
  <cp:revision>205</cp:revision>
  <dcterms:created xsi:type="dcterms:W3CDTF">2020-04-03T21:33:21Z</dcterms:created>
  <dcterms:modified xsi:type="dcterms:W3CDTF">2026-07-27T16:48:42Z</dcterms:modified>
</cp:coreProperties>
</file>